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13004800" cy="97536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82" d="100"/>
          <a:sy n="82" d="100"/>
        </p:scale>
        <p:origin x="148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E82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067" y="544314"/>
            <a:ext cx="12022665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3759760"/>
            <a:ext cx="11831955" cy="430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E82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48457" y="8915319"/>
            <a:ext cx="153352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67508" y="8895245"/>
            <a:ext cx="2195195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blagodarnost.ru/about/program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2A2618-75CA-DA47-A9F0-B8A712B48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9066" y="2322563"/>
            <a:ext cx="718693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-15" dirty="0"/>
              <a:t>Благотворительный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9066" y="3211563"/>
            <a:ext cx="5137785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</a:t>
            </a:r>
            <a:r>
              <a:rPr sz="565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помощи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9066" y="4100563"/>
            <a:ext cx="498856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медицинским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9066" y="4989563"/>
            <a:ext cx="442595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работникам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9066" y="5878563"/>
            <a:ext cx="67163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«ВБлагодарность»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2A2F03C-8DB3-3B48-86B7-0AA3B37760B7}"/>
              </a:ext>
            </a:extLst>
          </p:cNvPr>
          <p:cNvSpPr txBox="1"/>
          <p:nvPr/>
        </p:nvSpPr>
        <p:spPr>
          <a:xfrm>
            <a:off x="4940298" y="7012132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3F0665-F594-CE4A-87F7-55341D65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83769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Детализация.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0" y="3505200"/>
            <a:ext cx="10732770" cy="4962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7329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ПРОГРАММА: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Помощь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медицинским работникам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оплате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расходов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на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обследование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и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лечение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63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400,00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руб:</a:t>
            </a:r>
            <a:endParaRPr sz="2800" dirty="0">
              <a:latin typeface="HelveticaNeueCyr-Medium"/>
              <a:cs typeface="HelveticaNeueCyr-Medium"/>
            </a:endParaRPr>
          </a:p>
          <a:p>
            <a:pPr marL="520065" marR="5080" lvl="1" indent="-254000">
              <a:lnSpc>
                <a:spcPct val="100000"/>
              </a:lnSpc>
              <a:spcBef>
                <a:spcPts val="960"/>
              </a:spcBef>
              <a:buChar char="•"/>
              <a:tabLst>
                <a:tab pos="520700" algn="l"/>
              </a:tabLst>
            </a:pP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Бодрихину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Николаю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4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 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проживанию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мед.работника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br>
              <a:rPr lang="en-US"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</a:b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15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000,00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520065" lvl="1" indent="-254635">
              <a:lnSpc>
                <a:spcPct val="100000"/>
              </a:lnSpc>
              <a:spcBef>
                <a:spcPts val="960"/>
              </a:spcBef>
              <a:buChar char="•"/>
              <a:tabLst>
                <a:tab pos="520700" algn="l"/>
              </a:tabLst>
            </a:pP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Серегину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Медицинские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lang="en-US"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48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400,00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ПРОГРАММА:СOVID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19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256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614,14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 lvl="1" indent="-254635">
              <a:lnSpc>
                <a:spcPct val="100000"/>
              </a:lnSpc>
              <a:spcBef>
                <a:spcPts val="960"/>
              </a:spcBef>
              <a:buChar char="•"/>
              <a:tabLst>
                <a:tab pos="521334" algn="l"/>
              </a:tabLst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по </a:t>
            </a:r>
            <a:r>
              <a:rPr sz="2800" spc="-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благотворительной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деятельности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>
              <a:lnSpc>
                <a:spcPct val="100000"/>
              </a:lnSpc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 </a:t>
            </a:r>
            <a:r>
              <a:rPr sz="2800" spc="-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доставке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грузов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регионы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45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844,80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руб;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 marR="1374140" lvl="1" indent="-254000">
              <a:lnSpc>
                <a:spcPct val="100000"/>
              </a:lnSpc>
              <a:spcBef>
                <a:spcPts val="960"/>
              </a:spcBef>
              <a:buChar char="•"/>
              <a:tabLst>
                <a:tab pos="521334" algn="l"/>
              </a:tabLst>
            </a:pP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—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210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769,34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(средства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индивидуальной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защиты,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костюмы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спортивные)</a:t>
            </a:r>
            <a:endParaRPr sz="2800" dirty="0">
              <a:latin typeface="HelveticaNeueCyr-Medium"/>
              <a:cs typeface="HelveticaNeueCyr-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6EBD5D-E702-9E49-9E85-002CF19C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83769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Детализация.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74" y="2317233"/>
            <a:ext cx="4348480" cy="6604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ПРОГРАММА:СOVID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19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27499"/>
              </a:lnSpc>
              <a:spcBef>
                <a:spcPts val="100"/>
              </a:spcBef>
            </a:pPr>
            <a:r>
              <a:rPr dirty="0"/>
              <a:t>Антисептик для </a:t>
            </a:r>
            <a:r>
              <a:rPr spc="10" dirty="0"/>
              <a:t>рук—3 </a:t>
            </a:r>
            <a:r>
              <a:rPr dirty="0"/>
              <a:t>735.00 Вимпат </a:t>
            </a:r>
            <a:r>
              <a:rPr spc="5" dirty="0"/>
              <a:t>таблетки—24 </a:t>
            </a:r>
            <a:r>
              <a:rPr dirty="0"/>
              <a:t>188.00 Комбинезон защитный </a:t>
            </a:r>
            <a:r>
              <a:rPr spc="5" dirty="0"/>
              <a:t> </a:t>
            </a:r>
            <a:r>
              <a:rPr dirty="0"/>
              <a:t>эпидемиологичесий—198 800.00 Костюм </a:t>
            </a:r>
            <a:r>
              <a:rPr spc="5" dirty="0"/>
              <a:t>Тайвек—25</a:t>
            </a:r>
            <a:r>
              <a:rPr dirty="0"/>
              <a:t> 000.00 Маска-респиратор </a:t>
            </a:r>
            <a:r>
              <a:rPr spc="5" dirty="0"/>
              <a:t>7502—17</a:t>
            </a:r>
            <a:r>
              <a:rPr dirty="0"/>
              <a:t> 600.00 </a:t>
            </a:r>
            <a:r>
              <a:rPr spc="-550" dirty="0"/>
              <a:t> </a:t>
            </a:r>
            <a:r>
              <a:rPr dirty="0"/>
              <a:t>Очки</a:t>
            </a:r>
            <a:r>
              <a:rPr spc="-10" dirty="0"/>
              <a:t> </a:t>
            </a:r>
            <a:r>
              <a:rPr spc="5" dirty="0"/>
              <a:t>защитные—76</a:t>
            </a:r>
            <a:r>
              <a:rPr spc="-5" dirty="0"/>
              <a:t> </a:t>
            </a:r>
            <a:r>
              <a:rPr dirty="0"/>
              <a:t>500.00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5" dirty="0"/>
              <a:t> </a:t>
            </a:r>
            <a:r>
              <a:rPr dirty="0"/>
              <a:t>латексные</a:t>
            </a:r>
            <a:r>
              <a:rPr spc="-5" dirty="0"/>
              <a:t> </a:t>
            </a:r>
            <a:r>
              <a:rPr dirty="0"/>
              <a:t>(100</a:t>
            </a:r>
            <a:r>
              <a:rPr spc="-5" dirty="0"/>
              <a:t> </a:t>
            </a:r>
            <a:r>
              <a:rPr spc="10" dirty="0"/>
              <a:t>шт)—3</a:t>
            </a:r>
            <a:r>
              <a:rPr spc="-5" dirty="0"/>
              <a:t> </a:t>
            </a:r>
            <a:r>
              <a:rPr dirty="0"/>
              <a:t>645.00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10" dirty="0"/>
              <a:t> </a:t>
            </a:r>
            <a:r>
              <a:rPr spc="5" dirty="0"/>
              <a:t>нитриловые—9</a:t>
            </a:r>
          </a:p>
          <a:p>
            <a:pPr marL="12700" marR="5080">
              <a:lnSpc>
                <a:spcPct val="127499"/>
              </a:lnSpc>
            </a:pPr>
            <a:r>
              <a:rPr dirty="0"/>
              <a:t>600.00</a:t>
            </a:r>
            <a:r>
              <a:rPr spc="-10" dirty="0"/>
              <a:t> </a:t>
            </a:r>
            <a:r>
              <a:rPr dirty="0"/>
              <a:t>Перчатки</a:t>
            </a:r>
            <a:r>
              <a:rPr spc="-5" dirty="0"/>
              <a:t> </a:t>
            </a:r>
            <a:r>
              <a:rPr dirty="0"/>
              <a:t>нитриловые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шт</a:t>
            </a:r>
            <a:r>
              <a:rPr spc="-10" dirty="0"/>
              <a:t> </a:t>
            </a:r>
            <a:r>
              <a:rPr dirty="0"/>
              <a:t>размер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 </a:t>
            </a:r>
            <a:r>
              <a:rPr spc="5" dirty="0"/>
              <a:t>2—781.00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10" dirty="0"/>
              <a:t> </a:t>
            </a:r>
            <a:r>
              <a:rPr dirty="0"/>
              <a:t>нитриловые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шт</a:t>
            </a:r>
            <a:r>
              <a:rPr spc="-5" dirty="0"/>
              <a:t> </a:t>
            </a:r>
            <a:r>
              <a:rPr dirty="0"/>
              <a:t>размер</a:t>
            </a:r>
            <a:r>
              <a:rPr spc="-5" dirty="0"/>
              <a:t> </a:t>
            </a:r>
            <a:r>
              <a:rPr dirty="0"/>
              <a:t>XL- </a:t>
            </a:r>
            <a:r>
              <a:rPr spc="-550" dirty="0"/>
              <a:t> </a:t>
            </a:r>
            <a:r>
              <a:rPr dirty="0"/>
              <a:t>2 781.00 Плакат_2011513—1</a:t>
            </a:r>
            <a:r>
              <a:rPr spc="5" dirty="0"/>
              <a:t> </a:t>
            </a:r>
            <a:r>
              <a:rPr dirty="0"/>
              <a:t>789.56 Полумаска</a:t>
            </a:r>
            <a:r>
              <a:rPr spc="5" dirty="0"/>
              <a:t> </a:t>
            </a:r>
            <a:r>
              <a:rPr dirty="0"/>
              <a:t>фильтрующая—117 600.00 Продукты</a:t>
            </a:r>
            <a:r>
              <a:rPr spc="5" dirty="0"/>
              <a:t> </a:t>
            </a:r>
            <a:r>
              <a:rPr dirty="0"/>
              <a:t>питания для </a:t>
            </a:r>
            <a:r>
              <a:rPr spc="-540" dirty="0"/>
              <a:t> </a:t>
            </a:r>
            <a:r>
              <a:rPr spc="5" dirty="0"/>
              <a:t>врачей—14 </a:t>
            </a:r>
            <a:r>
              <a:rPr dirty="0"/>
              <a:t>163.34 Пропиа шприц 60 </a:t>
            </a:r>
            <a:r>
              <a:rPr spc="10" dirty="0"/>
              <a:t>мг—19 </a:t>
            </a:r>
            <a:r>
              <a:rPr dirty="0"/>
              <a:t>627.00 Респиратор </a:t>
            </a:r>
            <a:r>
              <a:rPr spc="5" dirty="0"/>
              <a:t>FFP2—29 </a:t>
            </a:r>
            <a:r>
              <a:rPr dirty="0"/>
              <a:t>205.00 Респиратор ЗМ </a:t>
            </a:r>
            <a:r>
              <a:rPr spc="5" dirty="0"/>
              <a:t> 8101—12</a:t>
            </a:r>
            <a:r>
              <a:rPr spc="-5" dirty="0"/>
              <a:t> </a:t>
            </a:r>
            <a:r>
              <a:rPr dirty="0"/>
              <a:t>500.00</a:t>
            </a:r>
            <a:r>
              <a:rPr spc="-5" dirty="0"/>
              <a:t> </a:t>
            </a:r>
            <a:r>
              <a:rPr dirty="0"/>
              <a:t>Респиратор</a:t>
            </a:r>
            <a:r>
              <a:rPr spc="-5" dirty="0"/>
              <a:t> </a:t>
            </a:r>
            <a:r>
              <a:rPr dirty="0"/>
              <a:t>РК</a:t>
            </a:r>
            <a:r>
              <a:rPr spc="-5" dirty="0"/>
              <a:t> </a:t>
            </a:r>
            <a:r>
              <a:rPr dirty="0"/>
              <a:t>6020</a:t>
            </a:r>
            <a:r>
              <a:rPr spc="-5" dirty="0"/>
              <a:t> </a:t>
            </a:r>
            <a:r>
              <a:rPr dirty="0"/>
              <a:t>FFP2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без </a:t>
            </a:r>
            <a:r>
              <a:rPr spc="5" dirty="0"/>
              <a:t>клапана—18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Респиратор</a:t>
            </a:r>
            <a:r>
              <a:rPr spc="-5" dirty="0"/>
              <a:t> </a:t>
            </a:r>
            <a:r>
              <a:rPr dirty="0"/>
              <a:t>РК</a:t>
            </a:r>
            <a:r>
              <a:rPr spc="-5" dirty="0"/>
              <a:t> </a:t>
            </a:r>
            <a:r>
              <a:rPr spc="10" dirty="0"/>
              <a:t>6031—8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700.00</a:t>
            </a:r>
            <a:r>
              <a:rPr spc="-5" dirty="0"/>
              <a:t> </a:t>
            </a:r>
            <a:r>
              <a:rPr dirty="0"/>
              <a:t>Тейбл</a:t>
            </a:r>
            <a:r>
              <a:rPr spc="-5" dirty="0"/>
              <a:t> </a:t>
            </a:r>
            <a:r>
              <a:rPr dirty="0"/>
              <a:t>тент_2011513—12 462.44</a:t>
            </a:r>
            <a:r>
              <a:rPr spc="-5" dirty="0"/>
              <a:t> </a:t>
            </a:r>
            <a:r>
              <a:rPr dirty="0"/>
              <a:t>Трилептал</a:t>
            </a:r>
            <a:r>
              <a:rPr spc="-5" dirty="0"/>
              <a:t> </a:t>
            </a:r>
            <a:r>
              <a:rPr dirty="0"/>
              <a:t>таблетки 600</a:t>
            </a:r>
            <a:r>
              <a:rPr spc="-5" dirty="0"/>
              <a:t> </a:t>
            </a:r>
            <a:r>
              <a:rPr dirty="0"/>
              <a:t>мг,</a:t>
            </a:r>
            <a:r>
              <a:rPr spc="-5" dirty="0"/>
              <a:t> </a:t>
            </a:r>
            <a:r>
              <a:rPr dirty="0"/>
              <a:t>50 </a:t>
            </a:r>
            <a:r>
              <a:rPr spc="15" dirty="0"/>
              <a:t>шт—7</a:t>
            </a:r>
            <a:r>
              <a:rPr spc="-5" dirty="0"/>
              <a:t> </a:t>
            </a:r>
            <a:r>
              <a:rPr dirty="0"/>
              <a:t>360.00</a:t>
            </a:r>
            <a:r>
              <a:rPr spc="-5" dirty="0"/>
              <a:t> </a:t>
            </a:r>
            <a:r>
              <a:rPr dirty="0"/>
              <a:t>Цераксон</a:t>
            </a:r>
          </a:p>
          <a:p>
            <a:pPr marL="12700" marR="280670">
              <a:lnSpc>
                <a:spcPct val="127499"/>
              </a:lnSpc>
            </a:pPr>
            <a:r>
              <a:rPr dirty="0"/>
              <a:t>р-р</a:t>
            </a:r>
            <a:r>
              <a:rPr spc="-10" dirty="0"/>
              <a:t> </a:t>
            </a:r>
            <a:r>
              <a:rPr dirty="0"/>
              <a:t>для</a:t>
            </a:r>
            <a:r>
              <a:rPr spc="-5" dirty="0"/>
              <a:t> </a:t>
            </a:r>
            <a:r>
              <a:rPr dirty="0"/>
              <a:t>приема</a:t>
            </a:r>
            <a:r>
              <a:rPr spc="-5" dirty="0"/>
              <a:t> </a:t>
            </a:r>
            <a:r>
              <a:rPr dirty="0"/>
              <a:t>внутрь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мг,</a:t>
            </a:r>
            <a:r>
              <a:rPr spc="-5" dirty="0"/>
              <a:t> </a:t>
            </a:r>
            <a:r>
              <a:rPr dirty="0"/>
              <a:t>10</a:t>
            </a:r>
            <a:r>
              <a:rPr spc="-5" dirty="0"/>
              <a:t> </a:t>
            </a:r>
            <a:r>
              <a:rPr spc="10" dirty="0"/>
              <a:t>мл—28</a:t>
            </a:r>
            <a:r>
              <a:rPr spc="-5" dirty="0"/>
              <a:t> </a:t>
            </a:r>
            <a:r>
              <a:rPr dirty="0"/>
              <a:t>332.00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FZ</a:t>
            </a:r>
            <a:r>
              <a:rPr spc="-5" dirty="0"/>
              <a:t> </a:t>
            </a:r>
            <a:r>
              <a:rPr dirty="0"/>
              <a:t>Hoody</a:t>
            </a:r>
            <a:r>
              <a:rPr spc="-5" dirty="0"/>
              <a:t> </a:t>
            </a:r>
            <a:r>
              <a:rPr spc="10" dirty="0"/>
              <a:t>FL—598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FZ</a:t>
            </a:r>
            <a:r>
              <a:rPr spc="-5" dirty="0"/>
              <a:t> </a:t>
            </a:r>
            <a:r>
              <a:rPr dirty="0"/>
              <a:t>Hoody</a:t>
            </a:r>
            <a:r>
              <a:rPr spc="-5" dirty="0"/>
              <a:t> </a:t>
            </a:r>
            <a:r>
              <a:rPr dirty="0"/>
              <a:t>FL </a:t>
            </a:r>
            <a:r>
              <a:rPr spc="-55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spc="5" dirty="0"/>
              <a:t>212—600.00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PUMA</a:t>
            </a:r>
            <a:r>
              <a:rPr spc="-5" dirty="0"/>
              <a:t> </a:t>
            </a:r>
            <a:r>
              <a:rPr dirty="0"/>
              <a:t>Pants</a:t>
            </a:r>
            <a:r>
              <a:rPr spc="-5" dirty="0"/>
              <a:t> </a:t>
            </a:r>
            <a:r>
              <a:rPr dirty="0"/>
              <a:t>FL</a:t>
            </a:r>
            <a:r>
              <a:rPr spc="-5" dirty="0"/>
              <a:t> </a:t>
            </a:r>
            <a:r>
              <a:rPr spc="10" dirty="0"/>
              <a:t>cl—598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PUMA</a:t>
            </a:r>
            <a:r>
              <a:rPr spc="-5" dirty="0"/>
              <a:t> </a:t>
            </a:r>
            <a:r>
              <a:rPr spc="-75" dirty="0"/>
              <a:t>Tee</a:t>
            </a:r>
            <a:r>
              <a:rPr spc="-5" dirty="0"/>
              <a:t> </a:t>
            </a:r>
            <a:r>
              <a:rPr dirty="0"/>
              <a:t>1-</a:t>
            </a:r>
            <a:r>
              <a:rPr spc="-5" dirty="0"/>
              <a:t> </a:t>
            </a:r>
            <a:r>
              <a:rPr dirty="0"/>
              <a:t>400</a:t>
            </a:r>
            <a:r>
              <a:rPr spc="-5" dirty="0"/>
              <a:t> </a:t>
            </a:r>
            <a:r>
              <a:rPr dirty="0"/>
              <a:t>600.00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Sweat</a:t>
            </a:r>
            <a:r>
              <a:rPr spc="-5" dirty="0"/>
              <a:t> </a:t>
            </a:r>
            <a:r>
              <a:rPr dirty="0"/>
              <a:t>Pants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Closed</a:t>
            </a:r>
            <a:r>
              <a:rPr spc="-10" dirty="0"/>
              <a:t> </a:t>
            </a:r>
            <a:r>
              <a:rPr dirty="0"/>
              <a:t>FL</a:t>
            </a:r>
            <a:r>
              <a:rPr spc="-5" dirty="0"/>
              <a:t> </a:t>
            </a:r>
            <a:r>
              <a:rPr spc="10" dirty="0"/>
              <a:t>2—212</a:t>
            </a:r>
            <a:r>
              <a:rPr spc="-5" dirty="0"/>
              <a:t> </a:t>
            </a:r>
            <a:r>
              <a:rPr dirty="0"/>
              <a:t>600.00</a:t>
            </a:r>
            <a:r>
              <a:rPr spc="-5" dirty="0"/>
              <a:t> </a:t>
            </a:r>
            <a:r>
              <a:rPr spc="-25" dirty="0"/>
              <a:t>Training</a:t>
            </a:r>
            <a:r>
              <a:rPr spc="-5" dirty="0"/>
              <a:t> </a:t>
            </a:r>
            <a:r>
              <a:rPr dirty="0"/>
              <a:t>Quarter</a:t>
            </a:r>
            <a:r>
              <a:rPr spc="-1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spc="5" dirty="0"/>
              <a:t>Pack—554</a:t>
            </a:r>
            <a:r>
              <a:rPr spc="-5" dirty="0"/>
              <a:t> </a:t>
            </a:r>
            <a:r>
              <a:rPr dirty="0"/>
              <a:t>600.00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174" y="8056797"/>
            <a:ext cx="3615054" cy="6604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Итого: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8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210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769.34</a:t>
            </a:r>
            <a:endParaRPr sz="2850">
              <a:latin typeface="HelveticaNeueCyr-Medium"/>
              <a:cs typeface="HelveticaNeueCyr-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20A1F79-231B-9B43-93E8-691EB42CB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7019B2-85E1-EF4D-8D76-F9280140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38100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330136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О</a:t>
            </a:r>
            <a:r>
              <a:rPr spc="-55" dirty="0"/>
              <a:t> </a:t>
            </a:r>
            <a:r>
              <a:rPr spc="10" dirty="0"/>
              <a:t>фонде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7A2298-F1F1-E049-8BCF-D758CED5DD17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F7B36-50EA-0248-A93A-91420C110C1F}"/>
              </a:ext>
            </a:extLst>
          </p:cNvPr>
          <p:cNvSpPr txBox="1"/>
          <p:nvPr/>
        </p:nvSpPr>
        <p:spPr>
          <a:xfrm>
            <a:off x="254000" y="1971198"/>
            <a:ext cx="677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Фонд оказывает поддержку и помощь медицинским работникам по всей России, имеющим тяжелые заболевания и нуждающиеся в лечении и реабилитации.</a:t>
            </a:r>
            <a:b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Мы так же помогаем медицинским работникам, которые пострадали от несчастных случаев, и от </a:t>
            </a:r>
            <a:r>
              <a:rPr lang="en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COVID-19.</a:t>
            </a:r>
          </a:p>
          <a:p>
            <a:pPr fontAlgn="base"/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Наша задача помогать тем, кто ежедневно оказывает медицинскую помощь обычным людям. Мы помогаем российским медикам в трудной жизненной ситуации, в благодарность за их бесконечный труд и самопожертвование!</a:t>
            </a:r>
          </a:p>
          <a:p>
            <a:endParaRPr lang="ru-RU" sz="3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5BBE6D-CF15-244C-9EA6-B70B5678D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30149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-40" dirty="0"/>
              <a:t>Учредители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067" y="1433314"/>
            <a:ext cx="255460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 dirty="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300" y="5354824"/>
            <a:ext cx="75819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ED1C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Я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большой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благодарностью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помогаю </a:t>
            </a:r>
            <a:r>
              <a:rPr sz="3000" b="1" spc="-819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медикам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благодарю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каждого,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кто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участвует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помощи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медицинским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работникам, </a:t>
            </a:r>
            <a:r>
              <a:rPr sz="3000" b="1" spc="-2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которые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трудной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жизненной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ситуации</a:t>
            </a:r>
            <a:r>
              <a:rPr sz="3000" b="1" spc="-5" dirty="0">
                <a:solidFill>
                  <a:srgbClr val="ED1C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</a:t>
            </a:r>
            <a:endParaRPr sz="3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9300" y="3734053"/>
            <a:ext cx="7619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99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Врач- терапевт высшей категории, директор Дирекции </a:t>
            </a:r>
            <a:r>
              <a:rPr sz="200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по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координации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деятельности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медицинских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организаций</a:t>
            </a:r>
            <a:endParaRPr sz="200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  <a:tabLst>
                <a:tab pos="2858135" algn="l"/>
              </a:tabLst>
            </a:pP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ДЗМ. Орден Пирогова	за</a:t>
            </a:r>
            <a:r>
              <a:rPr sz="2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организацию</a:t>
            </a:r>
            <a:r>
              <a:rPr sz="2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оказания</a:t>
            </a:r>
            <a:r>
              <a:rPr sz="2000" spc="-3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медицинской </a:t>
            </a:r>
            <a:r>
              <a:rPr sz="2000" spc="-5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помощи</a:t>
            </a:r>
            <a:r>
              <a:rPr sz="2000" spc="-1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на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дому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период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Covid-19,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Премия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Призвание.</a:t>
            </a:r>
            <a:endParaRPr sz="2000" dirty="0">
              <a:latin typeface="Helvetica Neue"/>
              <a:cs typeface="Helvetica Ne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1350" y="3117850"/>
            <a:ext cx="6197600" cy="596900"/>
          </a:xfrm>
          <a:prstGeom prst="rect">
            <a:avLst/>
          </a:prstGeom>
          <a:solidFill>
            <a:srgbClr val="005E82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425"/>
              </a:spcBef>
            </a:pP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Безымянный</a:t>
            </a:r>
            <a:r>
              <a:rPr sz="3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Алексей</a:t>
            </a:r>
            <a:r>
              <a:rPr sz="3000" spc="-3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Сергеевич</a:t>
            </a:r>
            <a:endParaRPr sz="3000" dirty="0">
              <a:latin typeface="Helvetica Neue"/>
              <a:cs typeface="Helvetica Neue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EE1F260-0AE7-F944-BFE0-23A9B6FD44BC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56C88F-C2AB-3E45-AA28-B94301EA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1956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1067" y="544314"/>
            <a:ext cx="313563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1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Главные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56749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события</a:t>
            </a:r>
            <a:r>
              <a:rPr sz="5650" spc="-4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0" y="2194041"/>
            <a:ext cx="3369945" cy="889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6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202</a:t>
            </a:r>
            <a:r>
              <a:rPr lang="ru-RU" sz="56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</a:t>
            </a:r>
            <a:r>
              <a:rPr sz="5650" spc="-8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3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года</a:t>
            </a:r>
            <a:endParaRPr sz="5650" dirty="0">
              <a:latin typeface="HelveticaNeueCyr-Medium"/>
              <a:cs typeface="HelveticaNeueCyr-Medium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DE5E76E-216A-C04F-95D7-6FDE8ECCDC52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8C376-E673-9E44-8E3C-B418E96823AC}"/>
              </a:ext>
            </a:extLst>
          </p:cNvPr>
          <p:cNvSpPr txBox="1"/>
          <p:nvPr/>
        </p:nvSpPr>
        <p:spPr>
          <a:xfrm>
            <a:off x="254000" y="3338612"/>
            <a:ext cx="7239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Исполнитель </a:t>
            </a:r>
            <a:r>
              <a:rPr lang="ru-RU" sz="2000" dirty="0" err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Нойз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МС выпустил трек в поддержку медиков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все вырученные средства от продажи трека он перечислил в наш фонд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для оказания помощи медикам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 протяжении полугода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обеспечивали питанием медиков КТЦ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чьи силы были направлены на борьбу с 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Мы обеспечивали питьевой водой пациентов городских поликлиник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12 медицинских учреждений республики Дагестан средствами индивидуальной защиты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города Тульский (республика Адыгея)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роддома  города Балашиха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Пермского края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поселка Фряново Московской области</a:t>
            </a: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C6F1D0-1920-A84B-92A6-B9A3EA9E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1067" y="544314"/>
            <a:ext cx="196723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СМИ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318135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o</a:t>
            </a:r>
            <a:r>
              <a:rPr sz="565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D289CDE-C6F6-3D45-833E-81138CA57420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F7C6FC-0800-E745-A4E9-2A28F2355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1067" y="544314"/>
            <a:ext cx="71735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Благотворительные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1433314"/>
            <a:ext cx="67132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программы</a:t>
            </a:r>
            <a:r>
              <a:rPr sz="5650" spc="-6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067" y="2322314"/>
            <a:ext cx="36322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2020</a:t>
            </a:r>
            <a:r>
              <a:rPr sz="5650" spc="-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EDDED47-B451-7C44-8B24-8C85C92F6779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53F37-B698-0749-9372-81A01500F21B}"/>
              </a:ext>
            </a:extLst>
          </p:cNvPr>
          <p:cNvSpPr txBox="1"/>
          <p:nvPr/>
        </p:nvSpPr>
        <p:spPr>
          <a:xfrm>
            <a:off x="491067" y="3496986"/>
            <a:ext cx="11891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Наш благотворительны фонд помогает по трем программам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ru-RU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Помощь медицинским работникам в оплате расходов на обследование и лечение </a:t>
            </a:r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Помощь медицинским работникам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пострадавшим от несчастных случаев</a:t>
            </a:r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Помощь медицинским работникам и их семьям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пострадавшим от 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</a:t>
            </a:r>
          </a:p>
          <a:p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Подробнее с программами можно ознакомиться на сайте</a:t>
            </a:r>
            <a:endParaRPr lang="ru-RU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76167CA-091E-BD49-ACD4-FB86E60B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66788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481838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отчет</a:t>
            </a:r>
            <a:r>
              <a:rPr sz="5650" spc="-4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2322314"/>
            <a:ext cx="31730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3752023"/>
            <a:ext cx="788225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физических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лиц –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5000" y="3763492"/>
            <a:ext cx="28244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190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5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904</a:t>
            </a: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666,00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300" y="4392272"/>
            <a:ext cx="812482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юридических лиц –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1365" y="4393349"/>
            <a:ext cx="28244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  <a:tabLst>
                <a:tab pos="695325" algn="l"/>
              </a:tabLst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99	191,81</a:t>
            </a:r>
            <a:r>
              <a:rPr sz="2850" spc="-3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300" y="4949452"/>
            <a:ext cx="117646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3.</a:t>
            </a:r>
            <a:r>
              <a:rPr sz="2850" spc="-114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юридических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лиц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0802" y="5467818"/>
            <a:ext cx="20701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5867" y="5474880"/>
            <a:ext cx="314833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635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0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575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400,00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0958" y="5986042"/>
            <a:ext cx="98228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(Ооо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«пума-рус»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договор пожертвования</a:t>
            </a: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№2212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22.12.2020г.,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Костюмы</a:t>
            </a: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спортивные)</a:t>
            </a:r>
            <a:endParaRPr sz="1800">
              <a:latin typeface="HelveticaNeueCyr-Medium"/>
              <a:cs typeface="HelveticaNeueCyr-Medium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54A8B5C-1D60-D443-A968-64D8855D6BC4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78666413-5A10-8A42-ADB0-DB243F7B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66788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481838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отчет</a:t>
            </a:r>
            <a:r>
              <a:rPr sz="5650" spc="-4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2322314"/>
            <a:ext cx="31730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3752023"/>
            <a:ext cx="694880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денежных пожертвований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5520" y="3739997"/>
            <a:ext cx="31292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15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003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857,81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958" y="4187320"/>
            <a:ext cx="11291570" cy="896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(Один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миллион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три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тысячи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восемьсот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пятьдесят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семь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рублей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81 </a:t>
            </a:r>
            <a:r>
              <a:rPr sz="2850" spc="-78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копейка)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455" y="5184876"/>
            <a:ext cx="65830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имущественного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взноса 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918" y="5183505"/>
            <a:ext cx="314833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29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576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400,00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0958" y="5620212"/>
            <a:ext cx="10664190" cy="896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(Семь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миллионов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пятьсот</a:t>
            </a:r>
            <a:r>
              <a:rPr sz="285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семьдесят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шесть</a:t>
            </a:r>
            <a:r>
              <a:rPr sz="285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тысяч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четыреста </a:t>
            </a:r>
            <a:r>
              <a:rPr sz="2850" spc="-77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рублей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00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копеек)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174" y="6710356"/>
            <a:ext cx="7193280" cy="6604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</a:t>
            </a:r>
            <a:r>
              <a:rPr sz="285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2020 </a:t>
            </a: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год: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8580257,81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1F83EB6-922D-7E48-96F9-8ACCEF0EDCCB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18B53D5-90CC-9043-8652-17131875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21400" y="3689350"/>
            <a:ext cx="2597150" cy="544195"/>
            <a:chOff x="6267450" y="3689350"/>
            <a:chExt cx="2597150" cy="544195"/>
          </a:xfrm>
        </p:grpSpPr>
        <p:sp>
          <p:nvSpPr>
            <p:cNvPr id="4" name="object 4"/>
            <p:cNvSpPr/>
            <p:nvPr/>
          </p:nvSpPr>
          <p:spPr>
            <a:xfrm>
              <a:off x="6273800" y="369570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25844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584450" y="531164"/>
                  </a:lnTo>
                  <a:lnTo>
                    <a:pt x="2584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3800" y="369570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0" y="531164"/>
                  </a:moveTo>
                  <a:lnTo>
                    <a:pt x="2584450" y="531164"/>
                  </a:lnTo>
                  <a:lnTo>
                    <a:pt x="25844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26200" y="4699000"/>
            <a:ext cx="2597150" cy="544195"/>
            <a:chOff x="6635750" y="4699000"/>
            <a:chExt cx="2597150" cy="544195"/>
          </a:xfrm>
        </p:grpSpPr>
        <p:sp>
          <p:nvSpPr>
            <p:cNvPr id="7" name="object 7"/>
            <p:cNvSpPr/>
            <p:nvPr/>
          </p:nvSpPr>
          <p:spPr>
            <a:xfrm>
              <a:off x="6642100" y="470535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25844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584450" y="531164"/>
                  </a:lnTo>
                  <a:lnTo>
                    <a:pt x="2584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2100" y="470535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0" y="531164"/>
                  </a:moveTo>
                  <a:lnTo>
                    <a:pt x="2584450" y="531164"/>
                  </a:lnTo>
                  <a:lnTo>
                    <a:pt x="25844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12200" y="6324600"/>
            <a:ext cx="2774950" cy="544195"/>
            <a:chOff x="9061450" y="6324600"/>
            <a:chExt cx="2774950" cy="544195"/>
          </a:xfrm>
        </p:grpSpPr>
        <p:sp>
          <p:nvSpPr>
            <p:cNvPr id="10" name="object 10"/>
            <p:cNvSpPr/>
            <p:nvPr/>
          </p:nvSpPr>
          <p:spPr>
            <a:xfrm>
              <a:off x="9067800" y="6330950"/>
              <a:ext cx="2762250" cy="531495"/>
            </a:xfrm>
            <a:custGeom>
              <a:avLst/>
              <a:gdLst/>
              <a:ahLst/>
              <a:cxnLst/>
              <a:rect l="l" t="t" r="r" b="b"/>
              <a:pathLst>
                <a:path w="2762250" h="531495">
                  <a:moveTo>
                    <a:pt x="27622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762250" y="531164"/>
                  </a:lnTo>
                  <a:lnTo>
                    <a:pt x="2762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7800" y="6330950"/>
              <a:ext cx="2762250" cy="531495"/>
            </a:xfrm>
            <a:custGeom>
              <a:avLst/>
              <a:gdLst/>
              <a:ahLst/>
              <a:cxnLst/>
              <a:rect l="l" t="t" r="r" b="b"/>
              <a:pathLst>
                <a:path w="2762250" h="531495">
                  <a:moveTo>
                    <a:pt x="0" y="531164"/>
                  </a:moveTo>
                  <a:lnTo>
                    <a:pt x="2762250" y="531164"/>
                  </a:lnTo>
                  <a:lnTo>
                    <a:pt x="27622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58252" y="5270500"/>
            <a:ext cx="3048000" cy="544195"/>
            <a:chOff x="5321300" y="5270500"/>
            <a:chExt cx="3048000" cy="544195"/>
          </a:xfrm>
        </p:grpSpPr>
        <p:sp>
          <p:nvSpPr>
            <p:cNvPr id="13" name="object 13"/>
            <p:cNvSpPr/>
            <p:nvPr/>
          </p:nvSpPr>
          <p:spPr>
            <a:xfrm>
              <a:off x="5327650" y="5276850"/>
              <a:ext cx="3035300" cy="531495"/>
            </a:xfrm>
            <a:custGeom>
              <a:avLst/>
              <a:gdLst/>
              <a:ahLst/>
              <a:cxnLst/>
              <a:rect l="l" t="t" r="r" b="b"/>
              <a:pathLst>
                <a:path w="3035300" h="531495">
                  <a:moveTo>
                    <a:pt x="303530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3035300" y="53116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7650" y="5276850"/>
              <a:ext cx="3035300" cy="531495"/>
            </a:xfrm>
            <a:custGeom>
              <a:avLst/>
              <a:gdLst/>
              <a:ahLst/>
              <a:cxnLst/>
              <a:rect l="l" t="t" r="r" b="b"/>
              <a:pathLst>
                <a:path w="3035300" h="531495">
                  <a:moveTo>
                    <a:pt x="0" y="531164"/>
                  </a:moveTo>
                  <a:lnTo>
                    <a:pt x="3035300" y="531164"/>
                  </a:lnTo>
                  <a:lnTo>
                    <a:pt x="303530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067" y="1433314"/>
            <a:ext cx="3507104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300" y="3246067"/>
            <a:ext cx="9804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1.	Помощь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медицинским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работникам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оплате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расходов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452" y="3672787"/>
            <a:ext cx="5037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на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обследование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лечение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7750" y="3695700"/>
            <a:ext cx="258445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3279"/>
              </a:lnSpc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63400,00</a:t>
            </a:r>
            <a:r>
              <a:rPr sz="2800" spc="-4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300" y="4277307"/>
            <a:ext cx="9598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2.	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по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благотворительной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деятельности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услуги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452" y="4704027"/>
            <a:ext cx="5450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по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доставке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грузов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регионы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2550" y="4705350"/>
            <a:ext cx="2584450" cy="531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45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844,80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300" y="5308548"/>
            <a:ext cx="4608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3.	В</a:t>
            </a:r>
            <a:r>
              <a:rPr sz="280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00" spc="-3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форме</a:t>
            </a:r>
            <a:r>
              <a:rPr sz="280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 dirty="0">
              <a:latin typeface="HelveticaNeueCyr-Medium"/>
              <a:cs typeface="HelveticaNeueCyr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64602" y="5276850"/>
            <a:ext cx="3035300" cy="5314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5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210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769,34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 dirty="0">
              <a:latin typeface="HelveticaNeueCyr-Medium"/>
              <a:cs typeface="HelveticaNeueCyr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452" y="5735267"/>
            <a:ext cx="10029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(средства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индивидуальной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защиты,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костюмы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спортивные)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18550" y="6330950"/>
            <a:ext cx="2762250" cy="5314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222</a:t>
            </a:r>
            <a:r>
              <a:rPr sz="2800" spc="-4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756,90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97493" y="6339788"/>
            <a:ext cx="586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ч</a:t>
            </a:r>
            <a:r>
              <a:rPr sz="280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т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300" y="6339788"/>
            <a:ext cx="83680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5080" indent="-508634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4.	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Административно-управленческие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 </a:t>
            </a:r>
            <a:r>
              <a:rPr sz="2800" spc="-76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составило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2,6%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общей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суммы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расходов.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2300" y="7371027"/>
            <a:ext cx="4513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5.	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2020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год: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4600" y="7359650"/>
            <a:ext cx="3041650" cy="531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13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9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542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771,04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CD046193-A991-6B4D-AE5F-A1C772D9D0AD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880</Words>
  <Application>Microsoft Macintosh PowerPoint</Application>
  <PresentationFormat>Произвольный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Helvetica Neue</vt:lpstr>
      <vt:lpstr>Helvetica Neue Light</vt:lpstr>
      <vt:lpstr>HelveticaNeueCyr</vt:lpstr>
      <vt:lpstr>HelveticaNeueCyr-Medium</vt:lpstr>
      <vt:lpstr>Times New Roman</vt:lpstr>
      <vt:lpstr>Office Theme</vt:lpstr>
      <vt:lpstr>Благотворительный</vt:lpstr>
      <vt:lpstr>О фонде</vt:lpstr>
      <vt:lpstr>Учредители</vt:lpstr>
      <vt:lpstr>Презентация PowerPoint</vt:lpstr>
      <vt:lpstr>Презентация PowerPoint</vt:lpstr>
      <vt:lpstr>Презентация PowerPoint</vt:lpstr>
      <vt:lpstr>Финансовый</vt:lpstr>
      <vt:lpstr>Финансовый</vt:lpstr>
      <vt:lpstr>Финансовый отчет фонда.</vt:lpstr>
      <vt:lpstr>Финансовый отчет фонда.</vt:lpstr>
      <vt:lpstr>Финансовый отчет фонда.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</dc:title>
  <cp:lastModifiedBy>Bezymyannaya, Anna</cp:lastModifiedBy>
  <cp:revision>4</cp:revision>
  <dcterms:created xsi:type="dcterms:W3CDTF">2021-12-07T21:49:02Z</dcterms:created>
  <dcterms:modified xsi:type="dcterms:W3CDTF">2022-01-18T10:17:18Z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2021-12-07T00:00:00Z</vt:filetime>
  </property>
</Properties>
</file>