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2" r:id="rId7"/>
    <p:sldId id="270" r:id="rId8"/>
    <p:sldId id="271" r:id="rId9"/>
    <p:sldId id="262" r:id="rId10"/>
    <p:sldId id="263" r:id="rId11"/>
    <p:sldId id="264" r:id="rId12"/>
    <p:sldId id="265" r:id="rId13"/>
    <p:sldId id="266" r:id="rId14"/>
    <p:sldId id="267" r:id="rId15"/>
  </p:sldIdLst>
  <p:sldSz cx="13004800" cy="9753600"/>
  <p:notesSz cx="13004800" cy="9753600"/>
  <p:defaultTextStyle>
    <a:defPPr>
      <a:defRPr lang="en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37"/>
  </p:normalViewPr>
  <p:slideViewPr>
    <p:cSldViewPr>
      <p:cViewPr varScale="1">
        <p:scale>
          <a:sx n="76" d="100"/>
          <a:sy n="76" d="100"/>
        </p:scale>
        <p:origin x="1768" y="20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75360" y="3023616"/>
            <a:ext cx="11054080" cy="20482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50720" y="5462016"/>
            <a:ext cx="9103360" cy="2438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50" b="1" i="0">
                <a:solidFill>
                  <a:srgbClr val="005E82"/>
                </a:solidFill>
                <a:latin typeface="HelveticaNeueCyr"/>
                <a:cs typeface="HelveticaNeueCyr"/>
              </a:defRPr>
            </a:lvl1pPr>
          </a:lstStyle>
          <a:p>
            <a:pPr marL="12700">
              <a:lnSpc>
                <a:spcPts val="1535"/>
              </a:lnSpc>
            </a:pPr>
            <a:r>
              <a:rPr spc="5" dirty="0"/>
              <a:t>vblagoda</a:t>
            </a:r>
            <a:r>
              <a:rPr spc="25" dirty="0"/>
              <a:t>r</a:t>
            </a:r>
            <a:r>
              <a:rPr spc="5" dirty="0"/>
              <a:t>nost.ru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50" b="0" i="0">
                <a:solidFill>
                  <a:srgbClr val="005E82"/>
                </a:solidFill>
                <a:latin typeface="HelveticaNeueCyr-Medium"/>
                <a:cs typeface="HelveticaNeueCyr-Medium"/>
              </a:defRPr>
            </a:lvl1pPr>
          </a:lstStyle>
          <a:p>
            <a:pPr marL="12700">
              <a:lnSpc>
                <a:spcPts val="1689"/>
              </a:lnSpc>
              <a:tabLst>
                <a:tab pos="1795780" algn="l"/>
                <a:tab pos="2181860" algn="l"/>
              </a:tabLst>
            </a:pPr>
            <a:r>
              <a:rPr dirty="0"/>
              <a:t>#ВБлагодарность	</a:t>
            </a:r>
            <a:r>
              <a:rPr u="sng" dirty="0">
                <a:uFill>
                  <a:solidFill>
                    <a:srgbClr val="005E82"/>
                  </a:solidFill>
                </a:uFill>
                <a:latin typeface="Times New Roman"/>
                <a:cs typeface="Times New Roman"/>
              </a:rPr>
              <a:t> 	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50" b="0" i="0">
                <a:solidFill>
                  <a:schemeClr val="bg1"/>
                </a:solidFill>
                <a:latin typeface="HelveticaNeueCyr-Medium"/>
                <a:cs typeface="HelveticaNeueCyr-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005E82"/>
                </a:solidFill>
                <a:latin typeface="Helvetica Neue"/>
                <a:cs typeface="Helvetica Neu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50" b="1" i="0">
                <a:solidFill>
                  <a:srgbClr val="005E82"/>
                </a:solidFill>
                <a:latin typeface="HelveticaNeueCyr"/>
                <a:cs typeface="HelveticaNeueCyr"/>
              </a:defRPr>
            </a:lvl1pPr>
          </a:lstStyle>
          <a:p>
            <a:pPr marL="12700">
              <a:lnSpc>
                <a:spcPts val="1535"/>
              </a:lnSpc>
            </a:pPr>
            <a:r>
              <a:rPr spc="5" dirty="0"/>
              <a:t>vblagoda</a:t>
            </a:r>
            <a:r>
              <a:rPr spc="25" dirty="0"/>
              <a:t>r</a:t>
            </a:r>
            <a:r>
              <a:rPr spc="5" dirty="0"/>
              <a:t>nost.ru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50" b="0" i="0">
                <a:solidFill>
                  <a:srgbClr val="005E82"/>
                </a:solidFill>
                <a:latin typeface="HelveticaNeueCyr-Medium"/>
                <a:cs typeface="HelveticaNeueCyr-Medium"/>
              </a:defRPr>
            </a:lvl1pPr>
          </a:lstStyle>
          <a:p>
            <a:pPr marL="12700">
              <a:lnSpc>
                <a:spcPts val="1689"/>
              </a:lnSpc>
              <a:tabLst>
                <a:tab pos="1795780" algn="l"/>
                <a:tab pos="2181860" algn="l"/>
              </a:tabLst>
            </a:pPr>
            <a:r>
              <a:rPr dirty="0"/>
              <a:t>#ВБлагодарность	</a:t>
            </a:r>
            <a:r>
              <a:rPr u="sng" dirty="0">
                <a:uFill>
                  <a:solidFill>
                    <a:srgbClr val="005E82"/>
                  </a:solidFill>
                </a:uFill>
                <a:latin typeface="Times New Roman"/>
                <a:cs typeface="Times New Roman"/>
              </a:rPr>
              <a:t> 	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50" b="0" i="0">
                <a:solidFill>
                  <a:schemeClr val="bg1"/>
                </a:solidFill>
                <a:latin typeface="HelveticaNeueCyr-Medium"/>
                <a:cs typeface="HelveticaNeueCyr-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50240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697472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50" b="1" i="0">
                <a:solidFill>
                  <a:srgbClr val="005E82"/>
                </a:solidFill>
                <a:latin typeface="HelveticaNeueCyr"/>
                <a:cs typeface="HelveticaNeueCyr"/>
              </a:defRPr>
            </a:lvl1pPr>
          </a:lstStyle>
          <a:p>
            <a:pPr marL="12700">
              <a:lnSpc>
                <a:spcPts val="1535"/>
              </a:lnSpc>
            </a:pPr>
            <a:r>
              <a:rPr spc="5" dirty="0"/>
              <a:t>vblagoda</a:t>
            </a:r>
            <a:r>
              <a:rPr spc="25" dirty="0"/>
              <a:t>r</a:t>
            </a:r>
            <a:r>
              <a:rPr spc="5" dirty="0"/>
              <a:t>nost.ru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50" b="0" i="0">
                <a:solidFill>
                  <a:srgbClr val="005E82"/>
                </a:solidFill>
                <a:latin typeface="HelveticaNeueCyr-Medium"/>
                <a:cs typeface="HelveticaNeueCyr-Medium"/>
              </a:defRPr>
            </a:lvl1pPr>
          </a:lstStyle>
          <a:p>
            <a:pPr marL="12700">
              <a:lnSpc>
                <a:spcPts val="1689"/>
              </a:lnSpc>
              <a:tabLst>
                <a:tab pos="1795780" algn="l"/>
                <a:tab pos="2181860" algn="l"/>
              </a:tabLst>
            </a:pPr>
            <a:r>
              <a:rPr dirty="0"/>
              <a:t>#ВБлагодарность	</a:t>
            </a:r>
            <a:r>
              <a:rPr u="sng" dirty="0">
                <a:uFill>
                  <a:solidFill>
                    <a:srgbClr val="005E82"/>
                  </a:solidFill>
                </a:uFill>
                <a:latin typeface="Times New Roman"/>
                <a:cs typeface="Times New Roman"/>
              </a:rPr>
              <a:t> 	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50" b="0" i="0">
                <a:solidFill>
                  <a:schemeClr val="bg1"/>
                </a:solidFill>
                <a:latin typeface="HelveticaNeueCyr-Medium"/>
                <a:cs typeface="HelveticaNeueCyr-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50" b="1" i="0">
                <a:solidFill>
                  <a:srgbClr val="005E82"/>
                </a:solidFill>
                <a:latin typeface="HelveticaNeueCyr"/>
                <a:cs typeface="HelveticaNeueCyr"/>
              </a:defRPr>
            </a:lvl1pPr>
          </a:lstStyle>
          <a:p>
            <a:pPr marL="12700">
              <a:lnSpc>
                <a:spcPts val="1535"/>
              </a:lnSpc>
            </a:pPr>
            <a:r>
              <a:rPr spc="5" dirty="0"/>
              <a:t>vblagoda</a:t>
            </a:r>
            <a:r>
              <a:rPr spc="25" dirty="0"/>
              <a:t>r</a:t>
            </a:r>
            <a:r>
              <a:rPr spc="5" dirty="0"/>
              <a:t>nost.ru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50" b="0" i="0">
                <a:solidFill>
                  <a:srgbClr val="005E82"/>
                </a:solidFill>
                <a:latin typeface="HelveticaNeueCyr-Medium"/>
                <a:cs typeface="HelveticaNeueCyr-Medium"/>
              </a:defRPr>
            </a:lvl1pPr>
          </a:lstStyle>
          <a:p>
            <a:pPr marL="12700">
              <a:lnSpc>
                <a:spcPts val="1689"/>
              </a:lnSpc>
              <a:tabLst>
                <a:tab pos="1795780" algn="l"/>
                <a:tab pos="2181860" algn="l"/>
              </a:tabLst>
            </a:pPr>
            <a:r>
              <a:rPr dirty="0"/>
              <a:t>#ВБлагодарность	</a:t>
            </a:r>
            <a:r>
              <a:rPr u="sng" dirty="0">
                <a:uFill>
                  <a:solidFill>
                    <a:srgbClr val="005E82"/>
                  </a:solidFill>
                </a:uFill>
                <a:latin typeface="Times New Roman"/>
                <a:cs typeface="Times New Roman"/>
              </a:rPr>
              <a:t> 	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50" b="1" i="0">
                <a:solidFill>
                  <a:srgbClr val="005E82"/>
                </a:solidFill>
                <a:latin typeface="HelveticaNeueCyr"/>
                <a:cs typeface="HelveticaNeueCyr"/>
              </a:defRPr>
            </a:lvl1pPr>
          </a:lstStyle>
          <a:p>
            <a:pPr marL="12700">
              <a:lnSpc>
                <a:spcPts val="1535"/>
              </a:lnSpc>
            </a:pPr>
            <a:r>
              <a:rPr spc="5" dirty="0"/>
              <a:t>vblagoda</a:t>
            </a:r>
            <a:r>
              <a:rPr spc="25" dirty="0"/>
              <a:t>r</a:t>
            </a:r>
            <a:r>
              <a:rPr spc="5" dirty="0"/>
              <a:t>nost.ru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50" b="0" i="0">
                <a:solidFill>
                  <a:srgbClr val="005E82"/>
                </a:solidFill>
                <a:latin typeface="HelveticaNeueCyr-Medium"/>
                <a:cs typeface="HelveticaNeueCyr-Medium"/>
              </a:defRPr>
            </a:lvl1pPr>
          </a:lstStyle>
          <a:p>
            <a:pPr marL="12700">
              <a:lnSpc>
                <a:spcPts val="1689"/>
              </a:lnSpc>
              <a:tabLst>
                <a:tab pos="1795780" algn="l"/>
                <a:tab pos="2181860" algn="l"/>
              </a:tabLst>
            </a:pPr>
            <a:r>
              <a:rPr dirty="0"/>
              <a:t>#ВБлагодарность	</a:t>
            </a:r>
            <a:r>
              <a:rPr u="sng" dirty="0">
                <a:uFill>
                  <a:solidFill>
                    <a:srgbClr val="005E82"/>
                  </a:solidFill>
                </a:uFill>
                <a:latin typeface="Times New Roman"/>
                <a:cs typeface="Times New Roman"/>
              </a:rPr>
              <a:t> 	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91067" y="544314"/>
            <a:ext cx="12022665" cy="800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650" b="0" i="0">
                <a:solidFill>
                  <a:schemeClr val="bg1"/>
                </a:solidFill>
                <a:latin typeface="HelveticaNeueCyr-Medium"/>
                <a:cs typeface="HelveticaNeueCyr-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22300" y="3759760"/>
            <a:ext cx="11831955" cy="4300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005E82"/>
                </a:solidFill>
                <a:latin typeface="Helvetica Neue"/>
                <a:cs typeface="Helvetica Neu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0848457" y="8915319"/>
            <a:ext cx="1533525" cy="2114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50" b="1" i="0">
                <a:solidFill>
                  <a:srgbClr val="005E82"/>
                </a:solidFill>
                <a:latin typeface="HelveticaNeueCyr"/>
                <a:cs typeface="HelveticaNeueCyr"/>
              </a:defRPr>
            </a:lvl1pPr>
          </a:lstStyle>
          <a:p>
            <a:pPr marL="12700">
              <a:lnSpc>
                <a:spcPts val="1535"/>
              </a:lnSpc>
            </a:pPr>
            <a:r>
              <a:rPr spc="5" dirty="0"/>
              <a:t>vblagoda</a:t>
            </a:r>
            <a:r>
              <a:rPr spc="25" dirty="0"/>
              <a:t>r</a:t>
            </a:r>
            <a:r>
              <a:rPr spc="5" dirty="0"/>
              <a:t>nost.ru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467508" y="8895245"/>
            <a:ext cx="2195195" cy="2311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50" b="0" i="0">
                <a:solidFill>
                  <a:srgbClr val="005E82"/>
                </a:solidFill>
                <a:latin typeface="HelveticaNeueCyr-Medium"/>
                <a:cs typeface="HelveticaNeueCyr-Medium"/>
              </a:defRPr>
            </a:lvl1pPr>
          </a:lstStyle>
          <a:p>
            <a:pPr marL="12700">
              <a:lnSpc>
                <a:spcPts val="1689"/>
              </a:lnSpc>
              <a:tabLst>
                <a:tab pos="1795780" algn="l"/>
                <a:tab pos="2181860" algn="l"/>
              </a:tabLst>
            </a:pPr>
            <a:r>
              <a:rPr dirty="0"/>
              <a:t>#ВБлагодарность	</a:t>
            </a:r>
            <a:r>
              <a:rPr u="sng" dirty="0">
                <a:uFill>
                  <a:solidFill>
                    <a:srgbClr val="005E82"/>
                  </a:solidFill>
                </a:uFill>
                <a:latin typeface="Times New Roman"/>
                <a:cs typeface="Times New Roman"/>
              </a:rPr>
              <a:t> 	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363456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vblagodarnost.ru/about/programs.html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B2A2618-75CA-DA47-A9F0-B8A712B48A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992100" cy="975360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09066" y="2322563"/>
            <a:ext cx="7186930" cy="800100"/>
          </a:xfrm>
          <a:prstGeom prst="rect">
            <a:avLst/>
          </a:prstGeom>
          <a:solidFill>
            <a:srgbClr val="3897BE"/>
          </a:solidFill>
        </p:spPr>
        <p:txBody>
          <a:bodyPr vert="horz" wrap="square" lIns="0" tIns="0" rIns="0" bIns="0" rtlCol="0">
            <a:spAutoFit/>
          </a:bodyPr>
          <a:lstStyle/>
          <a:p>
            <a:pPr marL="143510">
              <a:lnSpc>
                <a:spcPts val="5890"/>
              </a:lnSpc>
            </a:pPr>
            <a:r>
              <a:rPr spc="-15" dirty="0"/>
              <a:t>Благотворительный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809066" y="3211563"/>
            <a:ext cx="5137785" cy="800100"/>
          </a:xfrm>
          <a:prstGeom prst="rect">
            <a:avLst/>
          </a:prstGeom>
          <a:solidFill>
            <a:srgbClr val="3897BE"/>
          </a:solidFill>
        </p:spPr>
        <p:txBody>
          <a:bodyPr vert="horz" wrap="square" lIns="0" tIns="0" rIns="0" bIns="0" rtlCol="0">
            <a:spAutoFit/>
          </a:bodyPr>
          <a:lstStyle/>
          <a:p>
            <a:pPr marL="143510">
              <a:lnSpc>
                <a:spcPts val="5890"/>
              </a:lnSpc>
            </a:pPr>
            <a:r>
              <a:rPr sz="5650" spc="1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фонд</a:t>
            </a:r>
            <a:r>
              <a:rPr sz="5650" spc="-55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 </a:t>
            </a:r>
            <a:r>
              <a:rPr sz="5650" spc="1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помощи</a:t>
            </a:r>
            <a:endParaRPr sz="5650">
              <a:latin typeface="HelveticaNeueCyr-Medium"/>
              <a:cs typeface="HelveticaNeueCyr-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09066" y="4100563"/>
            <a:ext cx="4988560" cy="800100"/>
          </a:xfrm>
          <a:prstGeom prst="rect">
            <a:avLst/>
          </a:prstGeom>
          <a:solidFill>
            <a:srgbClr val="3897BE"/>
          </a:solidFill>
        </p:spPr>
        <p:txBody>
          <a:bodyPr vert="horz" wrap="square" lIns="0" tIns="0" rIns="0" bIns="0" rtlCol="0">
            <a:spAutoFit/>
          </a:bodyPr>
          <a:lstStyle/>
          <a:p>
            <a:pPr marL="143510">
              <a:lnSpc>
                <a:spcPts val="5885"/>
              </a:lnSpc>
            </a:pPr>
            <a:r>
              <a:rPr sz="565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медицинским</a:t>
            </a:r>
            <a:endParaRPr sz="5650">
              <a:latin typeface="HelveticaNeueCyr-Medium"/>
              <a:cs typeface="HelveticaNeueCyr-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09066" y="4989563"/>
            <a:ext cx="4425950" cy="800100"/>
          </a:xfrm>
          <a:prstGeom prst="rect">
            <a:avLst/>
          </a:prstGeom>
          <a:solidFill>
            <a:srgbClr val="3897BE"/>
          </a:solidFill>
        </p:spPr>
        <p:txBody>
          <a:bodyPr vert="horz" wrap="square" lIns="0" tIns="0" rIns="0" bIns="0" rtlCol="0">
            <a:spAutoFit/>
          </a:bodyPr>
          <a:lstStyle/>
          <a:p>
            <a:pPr marL="143510">
              <a:lnSpc>
                <a:spcPts val="5885"/>
              </a:lnSpc>
            </a:pPr>
            <a:r>
              <a:rPr sz="565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работникам</a:t>
            </a:r>
            <a:endParaRPr sz="5650">
              <a:latin typeface="HelveticaNeueCyr-Medium"/>
              <a:cs typeface="HelveticaNeueCyr-Medi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09066" y="5878563"/>
            <a:ext cx="6716395" cy="800100"/>
          </a:xfrm>
          <a:prstGeom prst="rect">
            <a:avLst/>
          </a:prstGeom>
          <a:solidFill>
            <a:srgbClr val="ED1C24"/>
          </a:solidFill>
        </p:spPr>
        <p:txBody>
          <a:bodyPr vert="horz" wrap="square" lIns="0" tIns="0" rIns="0" bIns="0" rtlCol="0">
            <a:spAutoFit/>
          </a:bodyPr>
          <a:lstStyle/>
          <a:p>
            <a:pPr marL="143510">
              <a:lnSpc>
                <a:spcPts val="5885"/>
              </a:lnSpc>
            </a:pPr>
            <a:r>
              <a:rPr sz="5650" spc="-1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«ВБлагодарность»</a:t>
            </a:r>
            <a:endParaRPr sz="5650">
              <a:latin typeface="HelveticaNeueCyr-Medium"/>
              <a:cs typeface="HelveticaNeueCyr-Medium"/>
            </a:endParaRPr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42A2F03C-8DB3-3B48-86B7-0AA3B37760B7}"/>
              </a:ext>
            </a:extLst>
          </p:cNvPr>
          <p:cNvSpPr txBox="1"/>
          <p:nvPr/>
        </p:nvSpPr>
        <p:spPr>
          <a:xfrm>
            <a:off x="4940298" y="7012132"/>
            <a:ext cx="3914775" cy="23724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795780" algn="l"/>
                <a:tab pos="2181860" algn="l"/>
                <a:tab pos="2393315" algn="l"/>
              </a:tabLst>
            </a:pPr>
            <a:r>
              <a:rPr sz="145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#</a:t>
            </a:r>
            <a:r>
              <a:rPr sz="1450" dirty="0" err="1">
                <a:solidFill>
                  <a:srgbClr val="005E82"/>
                </a:solidFill>
                <a:latin typeface="HelveticaNeueCyr-Medium"/>
                <a:cs typeface="HelveticaNeueCyr-Medium"/>
              </a:rPr>
              <a:t>ВБлагодарность</a:t>
            </a:r>
            <a:r>
              <a:rPr lang="en-US" sz="145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   </a:t>
            </a:r>
            <a:r>
              <a:rPr lang="en-US" sz="1450" dirty="0">
                <a:solidFill>
                  <a:srgbClr val="005E82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–</a:t>
            </a:r>
            <a:r>
              <a:rPr lang="en-US" sz="1450" dirty="0">
                <a:solidFill>
                  <a:srgbClr val="005E82"/>
                </a:solidFill>
                <a:uFill>
                  <a:solidFill>
                    <a:srgbClr val="005E82"/>
                  </a:solidFill>
                </a:u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––</a:t>
            </a:r>
            <a:r>
              <a:rPr sz="1450" dirty="0">
                <a:solidFill>
                  <a:srgbClr val="005E82"/>
                </a:solidFill>
                <a:latin typeface="Times New Roman"/>
                <a:cs typeface="Times New Roman"/>
              </a:rPr>
              <a:t>	</a:t>
            </a:r>
            <a:r>
              <a:rPr sz="1450" b="1" spc="5" dirty="0">
                <a:solidFill>
                  <a:srgbClr val="005E82"/>
                </a:solidFill>
                <a:latin typeface="HelveticaNeueCyr"/>
                <a:cs typeface="HelveticaNeueCyr"/>
              </a:rPr>
              <a:t>vblagodarnost.ru</a:t>
            </a:r>
            <a:endParaRPr sz="1450" dirty="0">
              <a:latin typeface="HelveticaNeueCyr"/>
              <a:cs typeface="HelveticaNeueCy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bubble chart&#10;&#10;Description automatically generated">
            <a:extLst>
              <a:ext uri="{FF2B5EF4-FFF2-40B4-BE49-F238E27FC236}">
                <a16:creationId xmlns:a16="http://schemas.microsoft.com/office/drawing/2014/main" id="{78666413-5A10-8A42-ADB0-DB243F7BF3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992100" cy="975360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1067" y="544314"/>
            <a:ext cx="4667885" cy="800100"/>
          </a:xfrm>
          <a:prstGeom prst="rect">
            <a:avLst/>
          </a:prstGeom>
          <a:solidFill>
            <a:srgbClr val="ED1C24"/>
          </a:solidFill>
        </p:spPr>
        <p:txBody>
          <a:bodyPr vert="horz" wrap="square" lIns="0" tIns="0" rIns="0" bIns="0" rtlCol="0">
            <a:spAutoFit/>
          </a:bodyPr>
          <a:lstStyle/>
          <a:p>
            <a:pPr marL="143510">
              <a:lnSpc>
                <a:spcPts val="5890"/>
              </a:lnSpc>
            </a:pPr>
            <a:r>
              <a:rPr spc="10" dirty="0"/>
              <a:t>Финансовый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1067" y="1433314"/>
            <a:ext cx="4818380" cy="800100"/>
          </a:xfrm>
          <a:prstGeom prst="rect">
            <a:avLst/>
          </a:prstGeom>
          <a:solidFill>
            <a:srgbClr val="ED1C24"/>
          </a:solidFill>
        </p:spPr>
        <p:txBody>
          <a:bodyPr vert="horz" wrap="square" lIns="0" tIns="0" rIns="0" bIns="0" rtlCol="0">
            <a:spAutoFit/>
          </a:bodyPr>
          <a:lstStyle/>
          <a:p>
            <a:pPr marL="143510">
              <a:lnSpc>
                <a:spcPts val="5890"/>
              </a:lnSpc>
            </a:pPr>
            <a:r>
              <a:rPr sz="5650" spc="-2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отчет</a:t>
            </a:r>
            <a:r>
              <a:rPr sz="5650" spc="-45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 </a:t>
            </a:r>
            <a:r>
              <a:rPr sz="5650" spc="5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фонда.</a:t>
            </a:r>
            <a:endParaRPr sz="5650">
              <a:latin typeface="HelveticaNeueCyr-Medium"/>
              <a:cs typeface="HelveticaNeueCyr-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1067" y="2322314"/>
            <a:ext cx="3173095" cy="800100"/>
          </a:xfrm>
          <a:prstGeom prst="rect">
            <a:avLst/>
          </a:prstGeom>
          <a:solidFill>
            <a:srgbClr val="ED1C24"/>
          </a:solidFill>
        </p:spPr>
        <p:txBody>
          <a:bodyPr vert="horz" wrap="square" lIns="0" tIns="0" rIns="0" bIns="0" rtlCol="0">
            <a:spAutoFit/>
          </a:bodyPr>
          <a:lstStyle/>
          <a:p>
            <a:pPr marL="143510">
              <a:lnSpc>
                <a:spcPts val="5885"/>
              </a:lnSpc>
            </a:pPr>
            <a:r>
              <a:rPr sz="5650" spc="-25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Доходы.</a:t>
            </a:r>
            <a:endParaRPr sz="5650">
              <a:latin typeface="HelveticaNeueCyr-Medium"/>
              <a:cs typeface="HelveticaNeueCyr-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2300" y="3752023"/>
            <a:ext cx="6948805" cy="4610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5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1.</a:t>
            </a:r>
            <a:r>
              <a:rPr sz="2850" spc="-125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</a:t>
            </a:r>
            <a:r>
              <a:rPr sz="285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В</a:t>
            </a:r>
            <a:r>
              <a:rPr sz="2850" spc="-5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</a:t>
            </a:r>
            <a:r>
              <a:rPr sz="285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форме</a:t>
            </a:r>
            <a:r>
              <a:rPr sz="2850" spc="-5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денежных пожертвований </a:t>
            </a:r>
            <a:r>
              <a:rPr sz="285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–</a:t>
            </a:r>
            <a:endParaRPr sz="2850">
              <a:latin typeface="HelveticaNeueCyr-Medium"/>
              <a:cs typeface="HelveticaNeueCyr-Medi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35520" y="3739997"/>
            <a:ext cx="3129280" cy="531495"/>
          </a:xfrm>
          <a:prstGeom prst="rect">
            <a:avLst/>
          </a:prstGeom>
          <a:solidFill>
            <a:srgbClr val="3897BE"/>
          </a:solidFill>
        </p:spPr>
        <p:txBody>
          <a:bodyPr vert="horz" wrap="square" lIns="0" tIns="40005" rIns="0" bIns="0" rtlCol="0">
            <a:spAutoFit/>
          </a:bodyPr>
          <a:lstStyle/>
          <a:p>
            <a:pPr marL="118745">
              <a:lnSpc>
                <a:spcPct val="100000"/>
              </a:lnSpc>
              <a:spcBef>
                <a:spcPts val="315"/>
              </a:spcBef>
            </a:pPr>
            <a:r>
              <a:rPr sz="285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1</a:t>
            </a:r>
            <a:r>
              <a:rPr sz="2850" spc="-15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 </a:t>
            </a:r>
            <a:r>
              <a:rPr sz="285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003</a:t>
            </a:r>
            <a:r>
              <a:rPr sz="2850" spc="-15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 </a:t>
            </a:r>
            <a:r>
              <a:rPr sz="285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857,81</a:t>
            </a:r>
            <a:r>
              <a:rPr sz="2850" spc="-1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 руб.</a:t>
            </a:r>
            <a:endParaRPr sz="2850">
              <a:latin typeface="HelveticaNeueCyr-Medium"/>
              <a:cs typeface="HelveticaNeueCyr-Medium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10958" y="4187320"/>
            <a:ext cx="11291570" cy="89661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85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(Один</a:t>
            </a:r>
            <a:r>
              <a:rPr sz="2850" spc="5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</a:t>
            </a:r>
            <a:r>
              <a:rPr sz="285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миллион</a:t>
            </a:r>
            <a:r>
              <a:rPr sz="2850" spc="1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</a:t>
            </a:r>
            <a:r>
              <a:rPr sz="285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три</a:t>
            </a:r>
            <a:r>
              <a:rPr sz="2850" spc="1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</a:t>
            </a:r>
            <a:r>
              <a:rPr sz="285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тысячи</a:t>
            </a:r>
            <a:r>
              <a:rPr sz="2850" spc="1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</a:t>
            </a:r>
            <a:r>
              <a:rPr sz="2850" spc="-5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восемьсот</a:t>
            </a:r>
            <a:r>
              <a:rPr sz="2850" spc="1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</a:t>
            </a:r>
            <a:r>
              <a:rPr sz="285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пятьдесят</a:t>
            </a:r>
            <a:r>
              <a:rPr sz="2850" spc="1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</a:t>
            </a:r>
            <a:r>
              <a:rPr sz="285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семь</a:t>
            </a:r>
            <a:r>
              <a:rPr sz="2850" spc="1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</a:t>
            </a:r>
            <a:r>
              <a:rPr sz="2850" spc="-15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рублей</a:t>
            </a:r>
            <a:r>
              <a:rPr sz="2850" spc="1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</a:t>
            </a:r>
            <a:r>
              <a:rPr sz="285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81 </a:t>
            </a:r>
            <a:r>
              <a:rPr sz="2850" spc="-78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</a:t>
            </a:r>
            <a:r>
              <a:rPr sz="2850" spc="-5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копейка)</a:t>
            </a:r>
            <a:endParaRPr sz="2850">
              <a:latin typeface="HelveticaNeueCyr-Medium"/>
              <a:cs typeface="HelveticaNeueCyr-Medium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2455" y="5184876"/>
            <a:ext cx="6583045" cy="4610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5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2.</a:t>
            </a:r>
            <a:r>
              <a:rPr sz="2850" spc="-125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</a:t>
            </a:r>
            <a:r>
              <a:rPr sz="285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В</a:t>
            </a:r>
            <a:r>
              <a:rPr sz="2850" spc="-5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</a:t>
            </a:r>
            <a:r>
              <a:rPr sz="285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форме </a:t>
            </a:r>
            <a:r>
              <a:rPr sz="2850" spc="-5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имущественного </a:t>
            </a:r>
            <a:r>
              <a:rPr sz="285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взноса –</a:t>
            </a:r>
            <a:endParaRPr sz="2850">
              <a:latin typeface="HelveticaNeueCyr-Medium"/>
              <a:cs typeface="HelveticaNeueCyr-Medium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09918" y="5183505"/>
            <a:ext cx="3148330" cy="531495"/>
          </a:xfrm>
          <a:prstGeom prst="rect">
            <a:avLst/>
          </a:prstGeom>
          <a:solidFill>
            <a:srgbClr val="3897BE"/>
          </a:solidFill>
        </p:spPr>
        <p:txBody>
          <a:bodyPr vert="horz" wrap="square" lIns="0" tIns="29209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229"/>
              </a:spcBef>
            </a:pPr>
            <a:r>
              <a:rPr sz="285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7</a:t>
            </a:r>
            <a:r>
              <a:rPr sz="2850" spc="-15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 </a:t>
            </a:r>
            <a:r>
              <a:rPr sz="285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576</a:t>
            </a:r>
            <a:r>
              <a:rPr sz="2850" spc="-1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 </a:t>
            </a:r>
            <a:r>
              <a:rPr sz="285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400,00</a:t>
            </a:r>
            <a:r>
              <a:rPr sz="2850" spc="-15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 </a:t>
            </a:r>
            <a:r>
              <a:rPr sz="2850" spc="-1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руб.</a:t>
            </a:r>
            <a:endParaRPr sz="2850" dirty="0">
              <a:latin typeface="HelveticaNeueCyr-Medium"/>
              <a:cs typeface="HelveticaNeueCyr-Medium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10958" y="5620212"/>
            <a:ext cx="10664190" cy="89661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85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(Семь</a:t>
            </a:r>
            <a:r>
              <a:rPr sz="2850" spc="1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</a:t>
            </a:r>
            <a:r>
              <a:rPr sz="285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миллионов</a:t>
            </a:r>
            <a:r>
              <a:rPr sz="2850" spc="1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</a:t>
            </a:r>
            <a:r>
              <a:rPr sz="2850" spc="-5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пятьсот</a:t>
            </a:r>
            <a:r>
              <a:rPr sz="2850" spc="15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</a:t>
            </a:r>
            <a:r>
              <a:rPr sz="285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семьдесят</a:t>
            </a:r>
            <a:r>
              <a:rPr sz="2850" spc="1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</a:t>
            </a:r>
            <a:r>
              <a:rPr sz="2850" spc="-5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шесть</a:t>
            </a:r>
            <a:r>
              <a:rPr sz="2850" spc="15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</a:t>
            </a:r>
            <a:r>
              <a:rPr sz="285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тысяч</a:t>
            </a:r>
            <a:r>
              <a:rPr sz="2850" spc="1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</a:t>
            </a:r>
            <a:r>
              <a:rPr sz="2850" spc="-15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четыреста </a:t>
            </a:r>
            <a:r>
              <a:rPr sz="2850" spc="-775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</a:t>
            </a:r>
            <a:r>
              <a:rPr sz="2850" spc="-15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рублей</a:t>
            </a:r>
            <a:r>
              <a:rPr sz="2850" spc="-5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</a:t>
            </a:r>
            <a:r>
              <a:rPr sz="285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00 </a:t>
            </a:r>
            <a:r>
              <a:rPr sz="2850" spc="-5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копеек)</a:t>
            </a:r>
            <a:endParaRPr sz="2850">
              <a:latin typeface="HelveticaNeueCyr-Medium"/>
              <a:cs typeface="HelveticaNeueCyr-Medium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8174" y="6710356"/>
            <a:ext cx="7193280" cy="534762"/>
          </a:xfrm>
          <a:prstGeom prst="rect">
            <a:avLst/>
          </a:prstGeom>
          <a:solidFill>
            <a:srgbClr val="3897BE"/>
          </a:solidFill>
        </p:spPr>
        <p:txBody>
          <a:bodyPr vert="horz" wrap="square" lIns="0" tIns="95250" rIns="0" bIns="0" rtlCol="0">
            <a:spAutoFit/>
          </a:bodyPr>
          <a:lstStyle/>
          <a:p>
            <a:pPr marL="146685">
              <a:lnSpc>
                <a:spcPct val="100000"/>
              </a:lnSpc>
              <a:spcBef>
                <a:spcPts val="750"/>
              </a:spcBef>
            </a:pPr>
            <a:r>
              <a:rPr sz="2850" spc="-1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ИТОГО</a:t>
            </a:r>
            <a:r>
              <a:rPr sz="2850" spc="-5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 </a:t>
            </a:r>
            <a:r>
              <a:rPr lang="ru-RU" sz="2850" spc="-2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расход</a:t>
            </a:r>
            <a:r>
              <a:rPr sz="285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 2020 </a:t>
            </a:r>
            <a:r>
              <a:rPr sz="2850" spc="-2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год:</a:t>
            </a:r>
            <a:r>
              <a:rPr sz="285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 8580257,81 </a:t>
            </a:r>
            <a:r>
              <a:rPr sz="2850" spc="-1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руб.</a:t>
            </a:r>
            <a:endParaRPr sz="2850" dirty="0">
              <a:latin typeface="HelveticaNeueCyr-Medium"/>
              <a:cs typeface="HelveticaNeueCyr-Medium"/>
            </a:endParaRPr>
          </a:p>
        </p:txBody>
      </p:sp>
      <p:sp>
        <p:nvSpPr>
          <p:cNvPr id="14" name="object 2">
            <a:extLst>
              <a:ext uri="{FF2B5EF4-FFF2-40B4-BE49-F238E27FC236}">
                <a16:creationId xmlns:a16="http://schemas.microsoft.com/office/drawing/2014/main" id="{21F83EB6-922D-7E48-96F9-8ACCEF0EDCCB}"/>
              </a:ext>
            </a:extLst>
          </p:cNvPr>
          <p:cNvSpPr txBox="1"/>
          <p:nvPr/>
        </p:nvSpPr>
        <p:spPr>
          <a:xfrm>
            <a:off x="8467508" y="8875048"/>
            <a:ext cx="3914775" cy="23724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795780" algn="l"/>
                <a:tab pos="2181860" algn="l"/>
                <a:tab pos="2393315" algn="l"/>
              </a:tabLst>
            </a:pPr>
            <a:r>
              <a:rPr sz="145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#</a:t>
            </a:r>
            <a:r>
              <a:rPr sz="1450" dirty="0" err="1">
                <a:solidFill>
                  <a:srgbClr val="005E82"/>
                </a:solidFill>
                <a:latin typeface="HelveticaNeueCyr-Medium"/>
                <a:cs typeface="HelveticaNeueCyr-Medium"/>
              </a:rPr>
              <a:t>ВБлагодарность</a:t>
            </a:r>
            <a:r>
              <a:rPr lang="en-US" sz="145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   </a:t>
            </a:r>
            <a:r>
              <a:rPr lang="en-US" sz="1450" dirty="0">
                <a:solidFill>
                  <a:srgbClr val="005E82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–</a:t>
            </a:r>
            <a:r>
              <a:rPr lang="en-US" sz="1450" dirty="0">
                <a:solidFill>
                  <a:srgbClr val="005E82"/>
                </a:solidFill>
                <a:uFill>
                  <a:solidFill>
                    <a:srgbClr val="005E82"/>
                  </a:solidFill>
                </a:u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––</a:t>
            </a:r>
            <a:r>
              <a:rPr sz="1450" dirty="0">
                <a:solidFill>
                  <a:srgbClr val="005E82"/>
                </a:solidFill>
                <a:latin typeface="Times New Roman"/>
                <a:cs typeface="Times New Roman"/>
              </a:rPr>
              <a:t>	</a:t>
            </a:r>
            <a:r>
              <a:rPr sz="1450" b="1" spc="5" dirty="0">
                <a:solidFill>
                  <a:srgbClr val="005E82"/>
                </a:solidFill>
                <a:latin typeface="HelveticaNeueCyr"/>
                <a:cs typeface="HelveticaNeueCyr"/>
              </a:rPr>
              <a:t>vblagodarnost.ru</a:t>
            </a:r>
            <a:endParaRPr sz="1450" dirty="0">
              <a:latin typeface="HelveticaNeueCyr"/>
              <a:cs typeface="HelveticaNeueCyr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Icon&#10;&#10;Description automatically generated">
            <a:extLst>
              <a:ext uri="{FF2B5EF4-FFF2-40B4-BE49-F238E27FC236}">
                <a16:creationId xmlns:a16="http://schemas.microsoft.com/office/drawing/2014/main" id="{718B53D5-90CC-9043-8652-17131875A0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992100" cy="97536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6121400" y="3689350"/>
            <a:ext cx="2597150" cy="544195"/>
            <a:chOff x="6267450" y="3689350"/>
            <a:chExt cx="2597150" cy="544195"/>
          </a:xfrm>
        </p:grpSpPr>
        <p:sp>
          <p:nvSpPr>
            <p:cNvPr id="4" name="object 4"/>
            <p:cNvSpPr/>
            <p:nvPr/>
          </p:nvSpPr>
          <p:spPr>
            <a:xfrm>
              <a:off x="6273800" y="3695700"/>
              <a:ext cx="2584450" cy="531495"/>
            </a:xfrm>
            <a:custGeom>
              <a:avLst/>
              <a:gdLst/>
              <a:ahLst/>
              <a:cxnLst/>
              <a:rect l="l" t="t" r="r" b="b"/>
              <a:pathLst>
                <a:path w="2584450" h="531495">
                  <a:moveTo>
                    <a:pt x="2584450" y="0"/>
                  </a:moveTo>
                  <a:lnTo>
                    <a:pt x="0" y="0"/>
                  </a:lnTo>
                  <a:lnTo>
                    <a:pt x="0" y="531164"/>
                  </a:lnTo>
                  <a:lnTo>
                    <a:pt x="2584450" y="531164"/>
                  </a:lnTo>
                  <a:lnTo>
                    <a:pt x="25844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273800" y="3695700"/>
              <a:ext cx="2584450" cy="531495"/>
            </a:xfrm>
            <a:custGeom>
              <a:avLst/>
              <a:gdLst/>
              <a:ahLst/>
              <a:cxnLst/>
              <a:rect l="l" t="t" r="r" b="b"/>
              <a:pathLst>
                <a:path w="2584450" h="531495">
                  <a:moveTo>
                    <a:pt x="0" y="531164"/>
                  </a:moveTo>
                  <a:lnTo>
                    <a:pt x="2584450" y="531164"/>
                  </a:lnTo>
                  <a:lnTo>
                    <a:pt x="2584450" y="0"/>
                  </a:lnTo>
                  <a:lnTo>
                    <a:pt x="0" y="0"/>
                  </a:lnTo>
                  <a:lnTo>
                    <a:pt x="0" y="531164"/>
                  </a:lnTo>
                  <a:close/>
                </a:path>
              </a:pathLst>
            </a:custGeom>
            <a:ln w="12700">
              <a:solidFill>
                <a:srgbClr val="3897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6426200" y="4699000"/>
            <a:ext cx="2597150" cy="544195"/>
            <a:chOff x="6635750" y="4699000"/>
            <a:chExt cx="2597150" cy="544195"/>
          </a:xfrm>
        </p:grpSpPr>
        <p:sp>
          <p:nvSpPr>
            <p:cNvPr id="7" name="object 7"/>
            <p:cNvSpPr/>
            <p:nvPr/>
          </p:nvSpPr>
          <p:spPr>
            <a:xfrm>
              <a:off x="6642100" y="4705350"/>
              <a:ext cx="2584450" cy="531495"/>
            </a:xfrm>
            <a:custGeom>
              <a:avLst/>
              <a:gdLst/>
              <a:ahLst/>
              <a:cxnLst/>
              <a:rect l="l" t="t" r="r" b="b"/>
              <a:pathLst>
                <a:path w="2584450" h="531495">
                  <a:moveTo>
                    <a:pt x="2584450" y="0"/>
                  </a:moveTo>
                  <a:lnTo>
                    <a:pt x="0" y="0"/>
                  </a:lnTo>
                  <a:lnTo>
                    <a:pt x="0" y="531164"/>
                  </a:lnTo>
                  <a:lnTo>
                    <a:pt x="2584450" y="531164"/>
                  </a:lnTo>
                  <a:lnTo>
                    <a:pt x="25844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642100" y="4705350"/>
              <a:ext cx="2584450" cy="531495"/>
            </a:xfrm>
            <a:custGeom>
              <a:avLst/>
              <a:gdLst/>
              <a:ahLst/>
              <a:cxnLst/>
              <a:rect l="l" t="t" r="r" b="b"/>
              <a:pathLst>
                <a:path w="2584450" h="531495">
                  <a:moveTo>
                    <a:pt x="0" y="531164"/>
                  </a:moveTo>
                  <a:lnTo>
                    <a:pt x="2584450" y="531164"/>
                  </a:lnTo>
                  <a:lnTo>
                    <a:pt x="2584450" y="0"/>
                  </a:lnTo>
                  <a:lnTo>
                    <a:pt x="0" y="0"/>
                  </a:lnTo>
                  <a:lnTo>
                    <a:pt x="0" y="531164"/>
                  </a:lnTo>
                  <a:close/>
                </a:path>
              </a:pathLst>
            </a:custGeom>
            <a:ln w="12700">
              <a:solidFill>
                <a:srgbClr val="3897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8712200" y="6324600"/>
            <a:ext cx="2774950" cy="544195"/>
            <a:chOff x="9061450" y="6324600"/>
            <a:chExt cx="2774950" cy="544195"/>
          </a:xfrm>
        </p:grpSpPr>
        <p:sp>
          <p:nvSpPr>
            <p:cNvPr id="10" name="object 10"/>
            <p:cNvSpPr/>
            <p:nvPr/>
          </p:nvSpPr>
          <p:spPr>
            <a:xfrm>
              <a:off x="9067800" y="6330950"/>
              <a:ext cx="2762250" cy="531495"/>
            </a:xfrm>
            <a:custGeom>
              <a:avLst/>
              <a:gdLst/>
              <a:ahLst/>
              <a:cxnLst/>
              <a:rect l="l" t="t" r="r" b="b"/>
              <a:pathLst>
                <a:path w="2762250" h="531495">
                  <a:moveTo>
                    <a:pt x="2762250" y="0"/>
                  </a:moveTo>
                  <a:lnTo>
                    <a:pt x="0" y="0"/>
                  </a:lnTo>
                  <a:lnTo>
                    <a:pt x="0" y="531164"/>
                  </a:lnTo>
                  <a:lnTo>
                    <a:pt x="2762250" y="531164"/>
                  </a:lnTo>
                  <a:lnTo>
                    <a:pt x="27622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067800" y="6330950"/>
              <a:ext cx="2762250" cy="531495"/>
            </a:xfrm>
            <a:custGeom>
              <a:avLst/>
              <a:gdLst/>
              <a:ahLst/>
              <a:cxnLst/>
              <a:rect l="l" t="t" r="r" b="b"/>
              <a:pathLst>
                <a:path w="2762250" h="531495">
                  <a:moveTo>
                    <a:pt x="0" y="531164"/>
                  </a:moveTo>
                  <a:lnTo>
                    <a:pt x="2762250" y="531164"/>
                  </a:lnTo>
                  <a:lnTo>
                    <a:pt x="2762250" y="0"/>
                  </a:lnTo>
                  <a:lnTo>
                    <a:pt x="0" y="0"/>
                  </a:lnTo>
                  <a:lnTo>
                    <a:pt x="0" y="531164"/>
                  </a:lnTo>
                  <a:close/>
                </a:path>
              </a:pathLst>
            </a:custGeom>
            <a:ln w="12700">
              <a:solidFill>
                <a:srgbClr val="3897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5258252" y="5270500"/>
            <a:ext cx="3048000" cy="544195"/>
            <a:chOff x="5321300" y="5270500"/>
            <a:chExt cx="3048000" cy="544195"/>
          </a:xfrm>
        </p:grpSpPr>
        <p:sp>
          <p:nvSpPr>
            <p:cNvPr id="13" name="object 13"/>
            <p:cNvSpPr/>
            <p:nvPr/>
          </p:nvSpPr>
          <p:spPr>
            <a:xfrm>
              <a:off x="5327650" y="5276850"/>
              <a:ext cx="3035300" cy="531495"/>
            </a:xfrm>
            <a:custGeom>
              <a:avLst/>
              <a:gdLst/>
              <a:ahLst/>
              <a:cxnLst/>
              <a:rect l="l" t="t" r="r" b="b"/>
              <a:pathLst>
                <a:path w="3035300" h="531495">
                  <a:moveTo>
                    <a:pt x="3035300" y="0"/>
                  </a:moveTo>
                  <a:lnTo>
                    <a:pt x="0" y="0"/>
                  </a:lnTo>
                  <a:lnTo>
                    <a:pt x="0" y="531164"/>
                  </a:lnTo>
                  <a:lnTo>
                    <a:pt x="3035300" y="531164"/>
                  </a:lnTo>
                  <a:lnTo>
                    <a:pt x="30353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327650" y="5276850"/>
              <a:ext cx="3035300" cy="531495"/>
            </a:xfrm>
            <a:custGeom>
              <a:avLst/>
              <a:gdLst/>
              <a:ahLst/>
              <a:cxnLst/>
              <a:rect l="l" t="t" r="r" b="b"/>
              <a:pathLst>
                <a:path w="3035300" h="531495">
                  <a:moveTo>
                    <a:pt x="0" y="531164"/>
                  </a:moveTo>
                  <a:lnTo>
                    <a:pt x="3035300" y="531164"/>
                  </a:lnTo>
                  <a:lnTo>
                    <a:pt x="3035300" y="0"/>
                  </a:lnTo>
                  <a:lnTo>
                    <a:pt x="0" y="0"/>
                  </a:lnTo>
                  <a:lnTo>
                    <a:pt x="0" y="531164"/>
                  </a:lnTo>
                  <a:close/>
                </a:path>
              </a:pathLst>
            </a:custGeom>
            <a:ln w="12700">
              <a:solidFill>
                <a:srgbClr val="3897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491067" y="544314"/>
            <a:ext cx="9398000" cy="800100"/>
          </a:xfrm>
          <a:prstGeom prst="rect">
            <a:avLst/>
          </a:prstGeom>
          <a:solidFill>
            <a:srgbClr val="ED1C24"/>
          </a:solidFill>
        </p:spPr>
        <p:txBody>
          <a:bodyPr vert="horz" wrap="square" lIns="0" tIns="0" rIns="0" bIns="0" rtlCol="0">
            <a:spAutoFit/>
          </a:bodyPr>
          <a:lstStyle/>
          <a:p>
            <a:pPr marL="143510">
              <a:lnSpc>
                <a:spcPts val="5890"/>
              </a:lnSpc>
            </a:pPr>
            <a:r>
              <a:rPr spc="10" dirty="0"/>
              <a:t>Финансовый</a:t>
            </a:r>
            <a:r>
              <a:rPr spc="-25" dirty="0"/>
              <a:t> </a:t>
            </a:r>
            <a:r>
              <a:rPr spc="-20" dirty="0"/>
              <a:t>отчет</a:t>
            </a:r>
            <a:r>
              <a:rPr spc="-25" dirty="0"/>
              <a:t> </a:t>
            </a:r>
            <a:r>
              <a:rPr spc="5" dirty="0"/>
              <a:t>фонда.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491067" y="1433314"/>
            <a:ext cx="3507104" cy="800100"/>
          </a:xfrm>
          <a:prstGeom prst="rect">
            <a:avLst/>
          </a:prstGeom>
          <a:solidFill>
            <a:srgbClr val="ED1C24"/>
          </a:solidFill>
        </p:spPr>
        <p:txBody>
          <a:bodyPr vert="horz" wrap="square" lIns="0" tIns="0" rIns="0" bIns="0" rtlCol="0">
            <a:spAutoFit/>
          </a:bodyPr>
          <a:lstStyle/>
          <a:p>
            <a:pPr marL="143510">
              <a:lnSpc>
                <a:spcPts val="5890"/>
              </a:lnSpc>
            </a:pPr>
            <a:r>
              <a:rPr sz="5650" spc="-2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Расходы.</a:t>
            </a:r>
            <a:endParaRPr sz="5650">
              <a:latin typeface="HelveticaNeueCyr-Medium"/>
              <a:cs typeface="HelveticaNeueCyr-Medium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22300" y="3246067"/>
            <a:ext cx="980440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20700" algn="l"/>
              </a:tabLst>
            </a:pPr>
            <a:r>
              <a:rPr sz="280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1.	Помощь</a:t>
            </a:r>
            <a:r>
              <a:rPr sz="2800" spc="-1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медицинским</a:t>
            </a:r>
            <a:r>
              <a:rPr sz="2800" spc="-1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работникам</a:t>
            </a:r>
            <a:r>
              <a:rPr sz="2800" spc="-1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 </a:t>
            </a:r>
            <a:r>
              <a:rPr sz="280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в</a:t>
            </a:r>
            <a:r>
              <a:rPr sz="2800" spc="-5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оплате </a:t>
            </a:r>
            <a:r>
              <a:rPr sz="2800" spc="-15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расходов</a:t>
            </a:r>
            <a:endParaRPr sz="2800">
              <a:latin typeface="HelveticaNeueCyr-Medium"/>
              <a:cs typeface="HelveticaNeueCyr-Medium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30452" y="3672787"/>
            <a:ext cx="503745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на</a:t>
            </a:r>
            <a:r>
              <a:rPr sz="2800" spc="-2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обследование</a:t>
            </a:r>
            <a:r>
              <a:rPr sz="2800" spc="-15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 </a:t>
            </a:r>
            <a:r>
              <a:rPr sz="280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и</a:t>
            </a:r>
            <a:r>
              <a:rPr sz="2800" spc="-2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 </a:t>
            </a:r>
            <a:r>
              <a:rPr sz="280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лечение</a:t>
            </a:r>
            <a:r>
              <a:rPr sz="2800" spc="-15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 </a:t>
            </a:r>
            <a:r>
              <a:rPr sz="280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–</a:t>
            </a:r>
            <a:endParaRPr sz="2800">
              <a:latin typeface="HelveticaNeueCyr-Medium"/>
              <a:cs typeface="HelveticaNeueCyr-Medium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127750" y="3695700"/>
            <a:ext cx="2584450" cy="531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8740">
              <a:lnSpc>
                <a:spcPts val="3279"/>
              </a:lnSpc>
            </a:pPr>
            <a:r>
              <a:rPr sz="2800" dirty="0">
                <a:solidFill>
                  <a:srgbClr val="3897BE"/>
                </a:solidFill>
                <a:latin typeface="HelveticaNeueCyr-Medium"/>
                <a:cs typeface="HelveticaNeueCyr-Medium"/>
              </a:rPr>
              <a:t>63400,00</a:t>
            </a:r>
            <a:r>
              <a:rPr sz="2800" spc="-45" dirty="0">
                <a:solidFill>
                  <a:srgbClr val="3897BE"/>
                </a:solidFill>
                <a:latin typeface="HelveticaNeueCyr-Medium"/>
                <a:cs typeface="HelveticaNeueCyr-Medium"/>
              </a:rPr>
              <a:t> </a:t>
            </a:r>
            <a:r>
              <a:rPr sz="2800" spc="-10" dirty="0">
                <a:solidFill>
                  <a:srgbClr val="3897BE"/>
                </a:solidFill>
                <a:latin typeface="HelveticaNeueCyr-Medium"/>
                <a:cs typeface="HelveticaNeueCyr-Medium"/>
              </a:rPr>
              <a:t>руб.</a:t>
            </a:r>
            <a:endParaRPr sz="2800">
              <a:latin typeface="HelveticaNeueCyr-Medium"/>
              <a:cs typeface="HelveticaNeueCyr-Medium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22300" y="4277307"/>
            <a:ext cx="959802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20700" algn="l"/>
              </a:tabLst>
            </a:pPr>
            <a:r>
              <a:rPr sz="280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2.	</a:t>
            </a:r>
            <a:r>
              <a:rPr sz="2800" spc="-15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Расходы</a:t>
            </a:r>
            <a:r>
              <a:rPr sz="280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 по </a:t>
            </a:r>
            <a:r>
              <a:rPr sz="2800" spc="-2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благотворительной</a:t>
            </a:r>
            <a:r>
              <a:rPr sz="280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деятельности</a:t>
            </a:r>
            <a:r>
              <a:rPr sz="280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услуги</a:t>
            </a:r>
            <a:endParaRPr sz="2800">
              <a:latin typeface="HelveticaNeueCyr-Medium"/>
              <a:cs typeface="HelveticaNeueCyr-Medium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30452" y="4704027"/>
            <a:ext cx="545084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по</a:t>
            </a:r>
            <a:r>
              <a:rPr sz="2800" spc="-1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доставке</a:t>
            </a:r>
            <a:r>
              <a:rPr sz="2800" spc="-1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 грузов</a:t>
            </a:r>
            <a:r>
              <a:rPr sz="2800" spc="-5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 </a:t>
            </a:r>
            <a:r>
              <a:rPr sz="280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в</a:t>
            </a:r>
            <a:r>
              <a:rPr sz="2800" spc="-1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 </a:t>
            </a:r>
            <a:r>
              <a:rPr sz="280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регионы</a:t>
            </a:r>
            <a:r>
              <a:rPr sz="2800" spc="-5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 </a:t>
            </a:r>
            <a:r>
              <a:rPr sz="280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–</a:t>
            </a:r>
            <a:endParaRPr sz="2800">
              <a:latin typeface="HelveticaNeueCyr-Medium"/>
              <a:cs typeface="HelveticaNeueCyr-Medium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432550" y="4705350"/>
            <a:ext cx="2584450" cy="5314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3825">
              <a:lnSpc>
                <a:spcPct val="100000"/>
              </a:lnSpc>
              <a:spcBef>
                <a:spcPts val="90"/>
              </a:spcBef>
            </a:pPr>
            <a:r>
              <a:rPr sz="2800" dirty="0">
                <a:solidFill>
                  <a:srgbClr val="3897BE"/>
                </a:solidFill>
                <a:latin typeface="HelveticaNeueCyr-Medium"/>
                <a:cs typeface="HelveticaNeueCyr-Medium"/>
              </a:rPr>
              <a:t>45</a:t>
            </a:r>
            <a:r>
              <a:rPr sz="2800" spc="-35" dirty="0">
                <a:solidFill>
                  <a:srgbClr val="3897BE"/>
                </a:solidFill>
                <a:latin typeface="HelveticaNeueCyr-Medium"/>
                <a:cs typeface="HelveticaNeueCyr-Medium"/>
              </a:rPr>
              <a:t> </a:t>
            </a:r>
            <a:r>
              <a:rPr sz="2800" dirty="0">
                <a:solidFill>
                  <a:srgbClr val="3897BE"/>
                </a:solidFill>
                <a:latin typeface="HelveticaNeueCyr-Medium"/>
                <a:cs typeface="HelveticaNeueCyr-Medium"/>
              </a:rPr>
              <a:t>844,80</a:t>
            </a:r>
            <a:r>
              <a:rPr sz="2800" spc="-35" dirty="0">
                <a:solidFill>
                  <a:srgbClr val="3897BE"/>
                </a:solidFill>
                <a:latin typeface="HelveticaNeueCyr-Medium"/>
                <a:cs typeface="HelveticaNeueCyr-Medium"/>
              </a:rPr>
              <a:t> </a:t>
            </a:r>
            <a:r>
              <a:rPr sz="2800" spc="-10" dirty="0">
                <a:solidFill>
                  <a:srgbClr val="3897BE"/>
                </a:solidFill>
                <a:latin typeface="HelveticaNeueCyr-Medium"/>
                <a:cs typeface="HelveticaNeueCyr-Medium"/>
              </a:rPr>
              <a:t>руб.</a:t>
            </a:r>
            <a:endParaRPr sz="2800">
              <a:latin typeface="HelveticaNeueCyr-Medium"/>
              <a:cs typeface="HelveticaNeueCyr-Medium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22300" y="5308548"/>
            <a:ext cx="460883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20700" algn="l"/>
              </a:tabLst>
            </a:pPr>
            <a:r>
              <a:rPr sz="280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3.	В</a:t>
            </a:r>
            <a:r>
              <a:rPr sz="2800" spc="-35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 </a:t>
            </a:r>
            <a:r>
              <a:rPr sz="280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натуральной</a:t>
            </a:r>
            <a:r>
              <a:rPr sz="2800" spc="-3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 </a:t>
            </a:r>
            <a:r>
              <a:rPr sz="280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форме</a:t>
            </a:r>
            <a:r>
              <a:rPr sz="2800" spc="-35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 </a:t>
            </a:r>
            <a:r>
              <a:rPr sz="280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–</a:t>
            </a:r>
            <a:endParaRPr sz="2800" dirty="0">
              <a:latin typeface="HelveticaNeueCyr-Medium"/>
              <a:cs typeface="HelveticaNeueCyr-Medium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264602" y="5276850"/>
            <a:ext cx="3035300" cy="531495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88265">
              <a:lnSpc>
                <a:spcPct val="100000"/>
              </a:lnSpc>
              <a:spcBef>
                <a:spcPts val="350"/>
              </a:spcBef>
            </a:pPr>
            <a:r>
              <a:rPr sz="2800" dirty="0">
                <a:solidFill>
                  <a:srgbClr val="3897BE"/>
                </a:solidFill>
                <a:latin typeface="HelveticaNeueCyr-Medium"/>
                <a:cs typeface="HelveticaNeueCyr-Medium"/>
              </a:rPr>
              <a:t>8</a:t>
            </a:r>
            <a:r>
              <a:rPr sz="2800" spc="-30" dirty="0">
                <a:solidFill>
                  <a:srgbClr val="3897BE"/>
                </a:solidFill>
                <a:latin typeface="HelveticaNeueCyr-Medium"/>
                <a:cs typeface="HelveticaNeueCyr-Medium"/>
              </a:rPr>
              <a:t> </a:t>
            </a:r>
            <a:r>
              <a:rPr sz="2800" dirty="0">
                <a:solidFill>
                  <a:srgbClr val="3897BE"/>
                </a:solidFill>
                <a:latin typeface="HelveticaNeueCyr-Medium"/>
                <a:cs typeface="HelveticaNeueCyr-Medium"/>
              </a:rPr>
              <a:t>210</a:t>
            </a:r>
            <a:r>
              <a:rPr sz="2800" spc="-25" dirty="0">
                <a:solidFill>
                  <a:srgbClr val="3897BE"/>
                </a:solidFill>
                <a:latin typeface="HelveticaNeueCyr-Medium"/>
                <a:cs typeface="HelveticaNeueCyr-Medium"/>
              </a:rPr>
              <a:t> </a:t>
            </a:r>
            <a:r>
              <a:rPr sz="2800" dirty="0">
                <a:solidFill>
                  <a:srgbClr val="3897BE"/>
                </a:solidFill>
                <a:latin typeface="HelveticaNeueCyr-Medium"/>
                <a:cs typeface="HelveticaNeueCyr-Medium"/>
              </a:rPr>
              <a:t>769,34</a:t>
            </a:r>
            <a:r>
              <a:rPr sz="2800" spc="-25" dirty="0">
                <a:solidFill>
                  <a:srgbClr val="3897BE"/>
                </a:solidFill>
                <a:latin typeface="HelveticaNeueCyr-Medium"/>
                <a:cs typeface="HelveticaNeueCyr-Medium"/>
              </a:rPr>
              <a:t> </a:t>
            </a:r>
            <a:r>
              <a:rPr sz="2800" spc="-10" dirty="0">
                <a:solidFill>
                  <a:srgbClr val="3897BE"/>
                </a:solidFill>
                <a:latin typeface="HelveticaNeueCyr-Medium"/>
                <a:cs typeface="HelveticaNeueCyr-Medium"/>
              </a:rPr>
              <a:t>руб.</a:t>
            </a:r>
            <a:endParaRPr sz="2800" dirty="0">
              <a:latin typeface="HelveticaNeueCyr-Medium"/>
              <a:cs typeface="HelveticaNeueCyr-Medium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130452" y="5735267"/>
            <a:ext cx="1002919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(средства </a:t>
            </a:r>
            <a:r>
              <a:rPr sz="2800" spc="-5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индивидуальной </a:t>
            </a:r>
            <a:r>
              <a:rPr sz="280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защиты,</a:t>
            </a:r>
            <a:r>
              <a:rPr sz="2800" spc="-5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костюмы</a:t>
            </a:r>
            <a:r>
              <a:rPr sz="2800" spc="-5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 спортивные)</a:t>
            </a:r>
            <a:endParaRPr sz="2800">
              <a:latin typeface="HelveticaNeueCyr-Medium"/>
              <a:cs typeface="HelveticaNeueCyr-Medium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718550" y="6330950"/>
            <a:ext cx="2762250" cy="531495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06680">
              <a:lnSpc>
                <a:spcPct val="100000"/>
              </a:lnSpc>
              <a:spcBef>
                <a:spcPts val="170"/>
              </a:spcBef>
            </a:pPr>
            <a:r>
              <a:rPr sz="2800" dirty="0">
                <a:solidFill>
                  <a:srgbClr val="3897BE"/>
                </a:solidFill>
                <a:latin typeface="HelveticaNeueCyr-Medium"/>
                <a:cs typeface="HelveticaNeueCyr-Medium"/>
              </a:rPr>
              <a:t>222</a:t>
            </a:r>
            <a:r>
              <a:rPr sz="2800" spc="-40" dirty="0">
                <a:solidFill>
                  <a:srgbClr val="3897BE"/>
                </a:solidFill>
                <a:latin typeface="HelveticaNeueCyr-Medium"/>
                <a:cs typeface="HelveticaNeueCyr-Medium"/>
              </a:rPr>
              <a:t> </a:t>
            </a:r>
            <a:r>
              <a:rPr sz="2800" dirty="0">
                <a:solidFill>
                  <a:srgbClr val="3897BE"/>
                </a:solidFill>
                <a:latin typeface="HelveticaNeueCyr-Medium"/>
                <a:cs typeface="HelveticaNeueCyr-Medium"/>
              </a:rPr>
              <a:t>756,90</a:t>
            </a:r>
            <a:r>
              <a:rPr sz="2800" spc="-35" dirty="0">
                <a:solidFill>
                  <a:srgbClr val="3897BE"/>
                </a:solidFill>
                <a:latin typeface="HelveticaNeueCyr-Medium"/>
                <a:cs typeface="HelveticaNeueCyr-Medium"/>
              </a:rPr>
              <a:t> </a:t>
            </a:r>
            <a:r>
              <a:rPr sz="2800" spc="-10" dirty="0">
                <a:solidFill>
                  <a:srgbClr val="3897BE"/>
                </a:solidFill>
                <a:latin typeface="HelveticaNeueCyr-Medium"/>
                <a:cs typeface="HelveticaNeueCyr-Medium"/>
              </a:rPr>
              <a:t>руб.</a:t>
            </a:r>
            <a:endParaRPr sz="2800">
              <a:latin typeface="HelveticaNeueCyr-Medium"/>
              <a:cs typeface="HelveticaNeueCyr-Medium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1497493" y="6339788"/>
            <a:ext cx="58610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ч</a:t>
            </a:r>
            <a:r>
              <a:rPr sz="2800" spc="-55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т</a:t>
            </a:r>
            <a:r>
              <a:rPr sz="280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о</a:t>
            </a:r>
            <a:endParaRPr sz="2800">
              <a:latin typeface="HelveticaNeueCyr-Medium"/>
              <a:cs typeface="HelveticaNeueCyr-Medium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22300" y="6339788"/>
            <a:ext cx="8368030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0700" marR="5080" indent="-508634">
              <a:lnSpc>
                <a:spcPct val="100000"/>
              </a:lnSpc>
              <a:spcBef>
                <a:spcPts val="100"/>
              </a:spcBef>
              <a:tabLst>
                <a:tab pos="520700" algn="l"/>
              </a:tabLst>
            </a:pPr>
            <a:r>
              <a:rPr sz="280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4.	</a:t>
            </a:r>
            <a:r>
              <a:rPr sz="2800" spc="-5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Административно-управленческие</a:t>
            </a:r>
            <a:r>
              <a:rPr sz="2800" spc="-2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расходы</a:t>
            </a:r>
            <a:r>
              <a:rPr sz="2800" spc="-2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 </a:t>
            </a:r>
            <a:r>
              <a:rPr sz="280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– </a:t>
            </a:r>
            <a:r>
              <a:rPr sz="2800" spc="-765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составило </a:t>
            </a:r>
            <a:r>
              <a:rPr sz="280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2,6%</a:t>
            </a:r>
            <a:r>
              <a:rPr sz="2800" spc="-5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от</a:t>
            </a:r>
            <a:r>
              <a:rPr sz="2800" spc="-5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 </a:t>
            </a:r>
            <a:r>
              <a:rPr sz="280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общей</a:t>
            </a:r>
            <a:r>
              <a:rPr sz="2800" spc="-5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суммы</a:t>
            </a:r>
            <a:r>
              <a:rPr sz="2800" spc="-5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расходов.</a:t>
            </a:r>
            <a:endParaRPr sz="2800">
              <a:latin typeface="HelveticaNeueCyr-Medium"/>
              <a:cs typeface="HelveticaNeueCyr-Medium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22300" y="7371027"/>
            <a:ext cx="451358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20700" algn="l"/>
              </a:tabLst>
            </a:pPr>
            <a:r>
              <a:rPr sz="280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5.	</a:t>
            </a:r>
            <a:r>
              <a:rPr sz="2800" spc="-15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ИТОГО</a:t>
            </a:r>
            <a:r>
              <a:rPr sz="2800" spc="-2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 </a:t>
            </a:r>
            <a:r>
              <a:rPr lang="ru-RU" sz="2800" spc="-2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за </a:t>
            </a:r>
            <a:r>
              <a:rPr sz="280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2020</a:t>
            </a:r>
            <a:r>
              <a:rPr sz="2800" spc="-15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год:</a:t>
            </a:r>
            <a:endParaRPr sz="2800" dirty="0">
              <a:latin typeface="HelveticaNeueCyr-Medium"/>
              <a:cs typeface="HelveticaNeueCyr-Medium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054600" y="7359650"/>
            <a:ext cx="3041650" cy="53149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4130" rIns="0" bIns="0" rtlCol="0">
            <a:spAutoFit/>
          </a:bodyPr>
          <a:lstStyle/>
          <a:p>
            <a:pPr marL="113664">
              <a:lnSpc>
                <a:spcPct val="100000"/>
              </a:lnSpc>
              <a:spcBef>
                <a:spcPts val="190"/>
              </a:spcBef>
            </a:pPr>
            <a:r>
              <a:rPr sz="2800" dirty="0">
                <a:solidFill>
                  <a:srgbClr val="3897BE"/>
                </a:solidFill>
                <a:latin typeface="HelveticaNeueCyr-Medium"/>
                <a:cs typeface="HelveticaNeueCyr-Medium"/>
              </a:rPr>
              <a:t>8</a:t>
            </a:r>
            <a:r>
              <a:rPr sz="2800" spc="-30" dirty="0">
                <a:solidFill>
                  <a:srgbClr val="3897BE"/>
                </a:solidFill>
                <a:latin typeface="HelveticaNeueCyr-Medium"/>
                <a:cs typeface="HelveticaNeueCyr-Medium"/>
              </a:rPr>
              <a:t> </a:t>
            </a:r>
            <a:r>
              <a:rPr sz="2800" dirty="0">
                <a:solidFill>
                  <a:srgbClr val="3897BE"/>
                </a:solidFill>
                <a:latin typeface="HelveticaNeueCyr-Medium"/>
                <a:cs typeface="HelveticaNeueCyr-Medium"/>
              </a:rPr>
              <a:t>542</a:t>
            </a:r>
            <a:r>
              <a:rPr sz="2800" spc="-25" dirty="0">
                <a:solidFill>
                  <a:srgbClr val="3897BE"/>
                </a:solidFill>
                <a:latin typeface="HelveticaNeueCyr-Medium"/>
                <a:cs typeface="HelveticaNeueCyr-Medium"/>
              </a:rPr>
              <a:t> </a:t>
            </a:r>
            <a:r>
              <a:rPr sz="2800" dirty="0">
                <a:solidFill>
                  <a:srgbClr val="3897BE"/>
                </a:solidFill>
                <a:latin typeface="HelveticaNeueCyr-Medium"/>
                <a:cs typeface="HelveticaNeueCyr-Medium"/>
              </a:rPr>
              <a:t>771,04</a:t>
            </a:r>
            <a:r>
              <a:rPr sz="2800" spc="-30" dirty="0">
                <a:solidFill>
                  <a:srgbClr val="3897BE"/>
                </a:solidFill>
                <a:latin typeface="HelveticaNeueCyr-Medium"/>
                <a:cs typeface="HelveticaNeueCyr-Medium"/>
              </a:rPr>
              <a:t> </a:t>
            </a:r>
            <a:r>
              <a:rPr sz="2800" spc="-10" dirty="0">
                <a:solidFill>
                  <a:srgbClr val="3897BE"/>
                </a:solidFill>
                <a:latin typeface="HelveticaNeueCyr-Medium"/>
                <a:cs typeface="HelveticaNeueCyr-Medium"/>
              </a:rPr>
              <a:t>руб.</a:t>
            </a:r>
            <a:endParaRPr sz="2800">
              <a:latin typeface="HelveticaNeueCyr-Medium"/>
              <a:cs typeface="HelveticaNeueCyr-Medium"/>
            </a:endParaRPr>
          </a:p>
        </p:txBody>
      </p:sp>
      <p:sp>
        <p:nvSpPr>
          <p:cNvPr id="34" name="object 2">
            <a:extLst>
              <a:ext uri="{FF2B5EF4-FFF2-40B4-BE49-F238E27FC236}">
                <a16:creationId xmlns:a16="http://schemas.microsoft.com/office/drawing/2014/main" id="{CD046193-A991-6B4D-AE5F-A1C772D9D0AD}"/>
              </a:ext>
            </a:extLst>
          </p:cNvPr>
          <p:cNvSpPr txBox="1"/>
          <p:nvPr/>
        </p:nvSpPr>
        <p:spPr>
          <a:xfrm>
            <a:off x="8467508" y="8875048"/>
            <a:ext cx="3914775" cy="23724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795780" algn="l"/>
                <a:tab pos="2181860" algn="l"/>
                <a:tab pos="2393315" algn="l"/>
              </a:tabLst>
            </a:pPr>
            <a:r>
              <a:rPr sz="145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#</a:t>
            </a:r>
            <a:r>
              <a:rPr sz="1450" dirty="0" err="1">
                <a:solidFill>
                  <a:srgbClr val="005E82"/>
                </a:solidFill>
                <a:latin typeface="HelveticaNeueCyr-Medium"/>
                <a:cs typeface="HelveticaNeueCyr-Medium"/>
              </a:rPr>
              <a:t>ВБлагодарность</a:t>
            </a:r>
            <a:r>
              <a:rPr lang="en-US" sz="145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   </a:t>
            </a:r>
            <a:r>
              <a:rPr lang="en-US" sz="1450" dirty="0">
                <a:solidFill>
                  <a:srgbClr val="005E82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–</a:t>
            </a:r>
            <a:r>
              <a:rPr lang="en-US" sz="1450" dirty="0">
                <a:solidFill>
                  <a:srgbClr val="005E82"/>
                </a:solidFill>
                <a:uFill>
                  <a:solidFill>
                    <a:srgbClr val="005E82"/>
                  </a:solidFill>
                </a:u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––</a:t>
            </a:r>
            <a:r>
              <a:rPr sz="1450" dirty="0">
                <a:solidFill>
                  <a:srgbClr val="005E82"/>
                </a:solidFill>
                <a:latin typeface="Times New Roman"/>
                <a:cs typeface="Times New Roman"/>
              </a:rPr>
              <a:t>	</a:t>
            </a:r>
            <a:r>
              <a:rPr sz="1450" b="1" spc="5" dirty="0">
                <a:solidFill>
                  <a:srgbClr val="005E82"/>
                </a:solidFill>
                <a:latin typeface="HelveticaNeueCyr"/>
                <a:cs typeface="HelveticaNeueCyr"/>
              </a:rPr>
              <a:t>vblagodarnost.ru</a:t>
            </a:r>
            <a:endParaRPr sz="1450" dirty="0">
              <a:latin typeface="HelveticaNeueCyr"/>
              <a:cs typeface="HelveticaNeueCyr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003F0665-F594-CE4A-87F7-55341D6564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992100" cy="975360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1067" y="544314"/>
            <a:ext cx="9398000" cy="800100"/>
          </a:xfrm>
          <a:prstGeom prst="rect">
            <a:avLst/>
          </a:prstGeom>
          <a:solidFill>
            <a:srgbClr val="ED1C24"/>
          </a:solidFill>
        </p:spPr>
        <p:txBody>
          <a:bodyPr vert="horz" wrap="square" lIns="0" tIns="0" rIns="0" bIns="0" rtlCol="0">
            <a:spAutoFit/>
          </a:bodyPr>
          <a:lstStyle/>
          <a:p>
            <a:pPr marL="143510">
              <a:lnSpc>
                <a:spcPts val="5890"/>
              </a:lnSpc>
            </a:pPr>
            <a:r>
              <a:rPr spc="10" dirty="0"/>
              <a:t>Финансовый</a:t>
            </a:r>
            <a:r>
              <a:rPr spc="-25" dirty="0"/>
              <a:t> </a:t>
            </a:r>
            <a:r>
              <a:rPr spc="-20" dirty="0"/>
              <a:t>отчет</a:t>
            </a:r>
            <a:r>
              <a:rPr spc="-25" dirty="0"/>
              <a:t> </a:t>
            </a:r>
            <a:r>
              <a:rPr spc="5" dirty="0"/>
              <a:t>фонда.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1067" y="1433314"/>
            <a:ext cx="8376920" cy="800100"/>
          </a:xfrm>
          <a:prstGeom prst="rect">
            <a:avLst/>
          </a:prstGeom>
          <a:solidFill>
            <a:srgbClr val="ED1C24"/>
          </a:solidFill>
        </p:spPr>
        <p:txBody>
          <a:bodyPr vert="horz" wrap="square" lIns="0" tIns="0" rIns="0" bIns="0" rtlCol="0">
            <a:spAutoFit/>
          </a:bodyPr>
          <a:lstStyle/>
          <a:p>
            <a:pPr marL="143510">
              <a:lnSpc>
                <a:spcPts val="5890"/>
              </a:lnSpc>
            </a:pPr>
            <a:r>
              <a:rPr sz="5650" spc="-2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Расходы.</a:t>
            </a:r>
            <a:r>
              <a:rPr sz="5650" spc="-15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 </a:t>
            </a:r>
            <a:r>
              <a:rPr sz="5650" spc="-1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Детализация.</a:t>
            </a:r>
            <a:endParaRPr sz="5650">
              <a:latin typeface="HelveticaNeueCyr-Medium"/>
              <a:cs typeface="HelveticaNeueCyr-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2300" y="3505200"/>
            <a:ext cx="10732770" cy="49628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227329" indent="-22923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2800" spc="-25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ПРОГРАММА:</a:t>
            </a:r>
            <a:r>
              <a:rPr sz="2800" spc="-5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</a:t>
            </a:r>
            <a:r>
              <a:rPr sz="280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Помощь</a:t>
            </a:r>
            <a:r>
              <a:rPr sz="2800" spc="-5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медицинским работникам </a:t>
            </a:r>
            <a:r>
              <a:rPr sz="280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в </a:t>
            </a:r>
            <a:r>
              <a:rPr sz="2800" spc="-1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оплате </a:t>
            </a:r>
            <a:r>
              <a:rPr sz="2800" spc="-765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</a:t>
            </a:r>
            <a:r>
              <a:rPr sz="2800" spc="-15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расходов</a:t>
            </a:r>
            <a:r>
              <a:rPr sz="2800" spc="-5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</a:t>
            </a:r>
            <a:r>
              <a:rPr sz="280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на </a:t>
            </a:r>
            <a:r>
              <a:rPr sz="2800" spc="-1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обследование</a:t>
            </a:r>
            <a:r>
              <a:rPr sz="280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</a:t>
            </a:r>
            <a:r>
              <a:rPr sz="2800" dirty="0" err="1">
                <a:solidFill>
                  <a:srgbClr val="005E82"/>
                </a:solidFill>
                <a:latin typeface="HelveticaNeueCyr-Medium"/>
                <a:cs typeface="HelveticaNeueCyr-Medium"/>
              </a:rPr>
              <a:t>и</a:t>
            </a:r>
            <a:r>
              <a:rPr sz="280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</a:t>
            </a:r>
            <a:r>
              <a:rPr sz="2800" spc="20" dirty="0" err="1">
                <a:solidFill>
                  <a:srgbClr val="005E82"/>
                </a:solidFill>
                <a:latin typeface="HelveticaNeueCyr-Medium"/>
                <a:cs typeface="HelveticaNeueCyr-Medium"/>
              </a:rPr>
              <a:t>лечение</a:t>
            </a:r>
            <a:r>
              <a:rPr lang="en-US" sz="2800" spc="2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</a:t>
            </a:r>
            <a:r>
              <a:rPr sz="2800" spc="2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—</a:t>
            </a:r>
            <a:r>
              <a:rPr lang="en-US" sz="2800" spc="2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</a:t>
            </a:r>
            <a:r>
              <a:rPr sz="2800" spc="2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63</a:t>
            </a:r>
            <a:r>
              <a:rPr sz="2800" spc="-5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</a:t>
            </a:r>
            <a:r>
              <a:rPr sz="280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400,00 </a:t>
            </a:r>
            <a:r>
              <a:rPr sz="2800" spc="-1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руб:</a:t>
            </a:r>
            <a:endParaRPr sz="2800" dirty="0">
              <a:latin typeface="HelveticaNeueCyr-Medium"/>
              <a:cs typeface="HelveticaNeueCyr-Medium"/>
            </a:endParaRPr>
          </a:p>
          <a:p>
            <a:pPr marL="520065" marR="5080" lvl="1" indent="-254000">
              <a:lnSpc>
                <a:spcPct val="100000"/>
              </a:lnSpc>
              <a:spcBef>
                <a:spcPts val="960"/>
              </a:spcBef>
              <a:buChar char="•"/>
              <a:tabLst>
                <a:tab pos="520700" algn="l"/>
              </a:tabLst>
            </a:pPr>
            <a:r>
              <a:rPr sz="2800" spc="-5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Бодрихину </a:t>
            </a:r>
            <a:r>
              <a:rPr sz="2800" spc="-15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Николаю</a:t>
            </a:r>
            <a:r>
              <a:rPr sz="280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</a:t>
            </a:r>
            <a:r>
              <a:rPr sz="2800" spc="-4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Услуги</a:t>
            </a:r>
            <a:r>
              <a:rPr sz="2800" spc="-5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</a:t>
            </a:r>
            <a:r>
              <a:rPr sz="280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по </a:t>
            </a:r>
            <a:r>
              <a:rPr sz="2800" spc="-5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проживанию</a:t>
            </a:r>
            <a:r>
              <a:rPr sz="280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</a:t>
            </a:r>
            <a:r>
              <a:rPr sz="2800" spc="-10" dirty="0" err="1">
                <a:solidFill>
                  <a:srgbClr val="005E82"/>
                </a:solidFill>
                <a:latin typeface="HelveticaNeueCyr-Medium"/>
                <a:cs typeface="HelveticaNeueCyr-Medium"/>
              </a:rPr>
              <a:t>мед.работника</a:t>
            </a:r>
            <a:r>
              <a:rPr sz="2800" spc="-1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</a:t>
            </a:r>
            <a:r>
              <a:rPr sz="2800" spc="-765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</a:t>
            </a:r>
            <a:br>
              <a:rPr lang="en-US" sz="2800" spc="-765" dirty="0">
                <a:solidFill>
                  <a:srgbClr val="005E82"/>
                </a:solidFill>
                <a:latin typeface="HelveticaNeueCyr-Medium"/>
                <a:cs typeface="HelveticaNeueCyr-Medium"/>
              </a:rPr>
            </a:br>
            <a:r>
              <a:rPr sz="280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15</a:t>
            </a:r>
            <a:r>
              <a:rPr sz="2800" spc="-5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</a:t>
            </a:r>
            <a:r>
              <a:rPr sz="280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000,00 </a:t>
            </a:r>
            <a:r>
              <a:rPr sz="2800" spc="-1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руб.</a:t>
            </a:r>
            <a:endParaRPr sz="2800" dirty="0">
              <a:latin typeface="HelveticaNeueCyr-Medium"/>
              <a:cs typeface="HelveticaNeueCyr-Medium"/>
            </a:endParaRPr>
          </a:p>
          <a:p>
            <a:pPr marL="520065" lvl="1" indent="-254635">
              <a:lnSpc>
                <a:spcPct val="100000"/>
              </a:lnSpc>
              <a:spcBef>
                <a:spcPts val="960"/>
              </a:spcBef>
              <a:buChar char="•"/>
              <a:tabLst>
                <a:tab pos="520700" algn="l"/>
              </a:tabLst>
            </a:pPr>
            <a:r>
              <a:rPr sz="280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Серегину</a:t>
            </a:r>
            <a:r>
              <a:rPr sz="2800" spc="-15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</a:t>
            </a:r>
            <a:r>
              <a:rPr sz="2800" spc="-5" dirty="0" err="1">
                <a:solidFill>
                  <a:srgbClr val="005E82"/>
                </a:solidFill>
                <a:latin typeface="HelveticaNeueCyr-Medium"/>
                <a:cs typeface="HelveticaNeueCyr-Medium"/>
              </a:rPr>
              <a:t>Медицинские</a:t>
            </a:r>
            <a:r>
              <a:rPr sz="2800" spc="-15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</a:t>
            </a:r>
            <a:r>
              <a:rPr sz="2800" spc="15" dirty="0" err="1">
                <a:solidFill>
                  <a:srgbClr val="005E82"/>
                </a:solidFill>
                <a:latin typeface="HelveticaNeueCyr-Medium"/>
                <a:cs typeface="HelveticaNeueCyr-Medium"/>
              </a:rPr>
              <a:t>услуги</a:t>
            </a:r>
            <a:r>
              <a:rPr lang="en-US" sz="2800" spc="15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</a:t>
            </a:r>
            <a:r>
              <a:rPr sz="2800" spc="15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—</a:t>
            </a:r>
            <a:r>
              <a:rPr lang="en-US" sz="2800" spc="15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</a:t>
            </a:r>
            <a:r>
              <a:rPr sz="2800" spc="15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48</a:t>
            </a:r>
            <a:r>
              <a:rPr sz="2800" spc="-15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</a:t>
            </a:r>
            <a:r>
              <a:rPr sz="280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400,00</a:t>
            </a:r>
            <a:r>
              <a:rPr sz="2800" spc="-1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руб.</a:t>
            </a:r>
            <a:endParaRPr sz="2800" dirty="0">
              <a:latin typeface="HelveticaNeueCyr-Medium"/>
              <a:cs typeface="HelveticaNeueCyr-Medium"/>
            </a:endParaRPr>
          </a:p>
          <a:p>
            <a:pPr marL="469900" indent="-457834">
              <a:lnSpc>
                <a:spcPct val="100000"/>
              </a:lnSpc>
              <a:spcBef>
                <a:spcPts val="960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2800" spc="-15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ПРОГРАММА:СOVID </a:t>
            </a:r>
            <a:r>
              <a:rPr sz="280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19</a:t>
            </a:r>
            <a:r>
              <a:rPr sz="2800" spc="-1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</a:t>
            </a:r>
            <a:r>
              <a:rPr sz="280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–</a:t>
            </a:r>
            <a:r>
              <a:rPr sz="2800" spc="-1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</a:t>
            </a:r>
            <a:r>
              <a:rPr sz="280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8</a:t>
            </a:r>
            <a:r>
              <a:rPr sz="2800" spc="-1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</a:t>
            </a:r>
            <a:r>
              <a:rPr sz="280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256</a:t>
            </a:r>
            <a:r>
              <a:rPr sz="2800" spc="-15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</a:t>
            </a:r>
            <a:r>
              <a:rPr sz="280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614,14</a:t>
            </a:r>
            <a:r>
              <a:rPr sz="2800" spc="-1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руб.</a:t>
            </a:r>
            <a:endParaRPr sz="2800" dirty="0">
              <a:latin typeface="HelveticaNeueCyr-Medium"/>
              <a:cs typeface="HelveticaNeueCyr-Medium"/>
            </a:endParaRPr>
          </a:p>
          <a:p>
            <a:pPr marL="520700" lvl="1" indent="-254635">
              <a:lnSpc>
                <a:spcPct val="100000"/>
              </a:lnSpc>
              <a:spcBef>
                <a:spcPts val="960"/>
              </a:spcBef>
              <a:buChar char="•"/>
              <a:tabLst>
                <a:tab pos="521334" algn="l"/>
              </a:tabLst>
            </a:pPr>
            <a:r>
              <a:rPr sz="2800" spc="-15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Расходы</a:t>
            </a:r>
            <a:r>
              <a:rPr sz="280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по </a:t>
            </a:r>
            <a:r>
              <a:rPr sz="2800" spc="-2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благотворительной</a:t>
            </a:r>
            <a:r>
              <a:rPr sz="280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</a:t>
            </a:r>
            <a:r>
              <a:rPr sz="2800" spc="-15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деятельности</a:t>
            </a:r>
            <a:endParaRPr sz="2800" dirty="0">
              <a:latin typeface="HelveticaNeueCyr-Medium"/>
              <a:cs typeface="HelveticaNeueCyr-Medium"/>
            </a:endParaRPr>
          </a:p>
          <a:p>
            <a:pPr marL="520700">
              <a:lnSpc>
                <a:spcPct val="100000"/>
              </a:lnSpc>
            </a:pPr>
            <a:r>
              <a:rPr sz="2800" spc="-15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услуги</a:t>
            </a:r>
            <a:r>
              <a:rPr sz="2800" spc="-5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</a:t>
            </a:r>
            <a:r>
              <a:rPr sz="280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по </a:t>
            </a:r>
            <a:r>
              <a:rPr sz="2800" spc="-2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доставке</a:t>
            </a:r>
            <a:r>
              <a:rPr sz="280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</a:t>
            </a:r>
            <a:r>
              <a:rPr sz="2800" spc="-1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грузов</a:t>
            </a:r>
            <a:r>
              <a:rPr sz="280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</a:t>
            </a:r>
            <a:r>
              <a:rPr sz="2800" dirty="0" err="1">
                <a:solidFill>
                  <a:srgbClr val="005E82"/>
                </a:solidFill>
                <a:latin typeface="HelveticaNeueCyr-Medium"/>
                <a:cs typeface="HelveticaNeueCyr-Medium"/>
              </a:rPr>
              <a:t>в</a:t>
            </a:r>
            <a:r>
              <a:rPr sz="280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</a:t>
            </a:r>
            <a:r>
              <a:rPr sz="2800" spc="20" dirty="0" err="1">
                <a:solidFill>
                  <a:srgbClr val="005E82"/>
                </a:solidFill>
                <a:latin typeface="HelveticaNeueCyr-Medium"/>
                <a:cs typeface="HelveticaNeueCyr-Medium"/>
              </a:rPr>
              <a:t>регионы</a:t>
            </a:r>
            <a:r>
              <a:rPr lang="en-US" sz="2800" spc="2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</a:t>
            </a:r>
            <a:r>
              <a:rPr sz="2800" spc="2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—</a:t>
            </a:r>
            <a:r>
              <a:rPr lang="en-US" sz="2800" spc="2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</a:t>
            </a:r>
            <a:r>
              <a:rPr sz="2800" spc="2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45</a:t>
            </a:r>
            <a:r>
              <a:rPr sz="280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844,80 </a:t>
            </a:r>
            <a:r>
              <a:rPr sz="2800" spc="-1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руб;</a:t>
            </a:r>
            <a:endParaRPr sz="2800" dirty="0">
              <a:latin typeface="HelveticaNeueCyr-Medium"/>
              <a:cs typeface="HelveticaNeueCyr-Medium"/>
            </a:endParaRPr>
          </a:p>
          <a:p>
            <a:pPr marL="520700" marR="1374140" lvl="1" indent="-254000">
              <a:lnSpc>
                <a:spcPct val="100000"/>
              </a:lnSpc>
              <a:spcBef>
                <a:spcPts val="960"/>
              </a:spcBef>
              <a:buChar char="•"/>
              <a:tabLst>
                <a:tab pos="521334" algn="l"/>
              </a:tabLst>
            </a:pPr>
            <a:r>
              <a:rPr sz="280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В</a:t>
            </a:r>
            <a:r>
              <a:rPr sz="2800" spc="-1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</a:t>
            </a:r>
            <a:r>
              <a:rPr sz="2800" dirty="0" err="1">
                <a:solidFill>
                  <a:srgbClr val="005E82"/>
                </a:solidFill>
                <a:latin typeface="HelveticaNeueCyr-Medium"/>
                <a:cs typeface="HelveticaNeueCyr-Medium"/>
              </a:rPr>
              <a:t>натуральной</a:t>
            </a:r>
            <a:r>
              <a:rPr sz="2800" spc="-1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</a:t>
            </a:r>
            <a:r>
              <a:rPr sz="2800" dirty="0" err="1">
                <a:solidFill>
                  <a:srgbClr val="005E82"/>
                </a:solidFill>
                <a:latin typeface="HelveticaNeueCyr-Medium"/>
                <a:cs typeface="HelveticaNeueCyr-Medium"/>
              </a:rPr>
              <a:t>форме</a:t>
            </a:r>
            <a:r>
              <a:rPr lang="en-US" sz="2800" spc="2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— </a:t>
            </a:r>
            <a:r>
              <a:rPr sz="280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8</a:t>
            </a:r>
            <a:r>
              <a:rPr sz="2800" spc="-1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</a:t>
            </a:r>
            <a:r>
              <a:rPr sz="280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210</a:t>
            </a:r>
            <a:r>
              <a:rPr sz="2800" spc="-1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</a:t>
            </a:r>
            <a:r>
              <a:rPr sz="280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769,34</a:t>
            </a:r>
            <a:r>
              <a:rPr sz="2800" spc="-1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руб.</a:t>
            </a:r>
            <a:r>
              <a:rPr sz="2800" spc="-5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</a:t>
            </a:r>
            <a:r>
              <a:rPr sz="2800" spc="-1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(средства </a:t>
            </a:r>
            <a:r>
              <a:rPr sz="2800" spc="-765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</a:t>
            </a:r>
            <a:r>
              <a:rPr sz="2800" spc="-5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индивидуальной </a:t>
            </a:r>
            <a:r>
              <a:rPr sz="280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защиты,</a:t>
            </a:r>
            <a:r>
              <a:rPr sz="2800" spc="-5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</a:t>
            </a:r>
            <a:r>
              <a:rPr sz="2800" spc="-1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костюмы</a:t>
            </a:r>
            <a:r>
              <a:rPr sz="2800" spc="-5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спортивные)</a:t>
            </a:r>
            <a:endParaRPr sz="2800" dirty="0">
              <a:latin typeface="HelveticaNeueCyr-Medium"/>
              <a:cs typeface="HelveticaNeueCyr-Medium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2B6EBD5D-E702-9E49-9E85-002CF19C8A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992100" cy="975360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1067" y="544314"/>
            <a:ext cx="9398000" cy="800100"/>
          </a:xfrm>
          <a:prstGeom prst="rect">
            <a:avLst/>
          </a:prstGeom>
          <a:solidFill>
            <a:srgbClr val="ED1C24"/>
          </a:solidFill>
        </p:spPr>
        <p:txBody>
          <a:bodyPr vert="horz" wrap="square" lIns="0" tIns="0" rIns="0" bIns="0" rtlCol="0">
            <a:spAutoFit/>
          </a:bodyPr>
          <a:lstStyle/>
          <a:p>
            <a:pPr marL="143510">
              <a:lnSpc>
                <a:spcPts val="5890"/>
              </a:lnSpc>
            </a:pPr>
            <a:r>
              <a:rPr spc="10" dirty="0"/>
              <a:t>Финансовый</a:t>
            </a:r>
            <a:r>
              <a:rPr spc="-25" dirty="0"/>
              <a:t> </a:t>
            </a:r>
            <a:r>
              <a:rPr spc="-20" dirty="0"/>
              <a:t>отчет</a:t>
            </a:r>
            <a:r>
              <a:rPr spc="-25" dirty="0"/>
              <a:t> </a:t>
            </a:r>
            <a:r>
              <a:rPr spc="5" dirty="0"/>
              <a:t>фонда.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1067" y="1433314"/>
            <a:ext cx="8376920" cy="800100"/>
          </a:xfrm>
          <a:prstGeom prst="rect">
            <a:avLst/>
          </a:prstGeom>
          <a:solidFill>
            <a:srgbClr val="ED1C24"/>
          </a:solidFill>
        </p:spPr>
        <p:txBody>
          <a:bodyPr vert="horz" wrap="square" lIns="0" tIns="0" rIns="0" bIns="0" rtlCol="0">
            <a:spAutoFit/>
          </a:bodyPr>
          <a:lstStyle/>
          <a:p>
            <a:pPr marL="143510">
              <a:lnSpc>
                <a:spcPts val="5890"/>
              </a:lnSpc>
            </a:pPr>
            <a:r>
              <a:rPr sz="5650" spc="-2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Расходы.</a:t>
            </a:r>
            <a:r>
              <a:rPr sz="5650" spc="-15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 </a:t>
            </a:r>
            <a:r>
              <a:rPr sz="5650" spc="-1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Детализация.</a:t>
            </a:r>
            <a:endParaRPr sz="5650">
              <a:latin typeface="HelveticaNeueCyr-Medium"/>
              <a:cs typeface="HelveticaNeueCyr-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8174" y="2317233"/>
            <a:ext cx="4348480" cy="660400"/>
          </a:xfrm>
          <a:prstGeom prst="rect">
            <a:avLst/>
          </a:prstGeom>
          <a:solidFill>
            <a:srgbClr val="3897BE"/>
          </a:solidFill>
        </p:spPr>
        <p:txBody>
          <a:bodyPr vert="horz" wrap="square" lIns="0" tIns="95250" rIns="0" bIns="0" rtlCol="0">
            <a:spAutoFit/>
          </a:bodyPr>
          <a:lstStyle/>
          <a:p>
            <a:pPr marL="146685">
              <a:lnSpc>
                <a:spcPct val="100000"/>
              </a:lnSpc>
              <a:spcBef>
                <a:spcPts val="750"/>
              </a:spcBef>
            </a:pPr>
            <a:r>
              <a:rPr sz="2850" spc="-15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ПРОГРАММА:СOVID</a:t>
            </a:r>
            <a:r>
              <a:rPr sz="2850" spc="-1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 </a:t>
            </a:r>
            <a:r>
              <a:rPr sz="285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19</a:t>
            </a:r>
            <a:endParaRPr sz="2850">
              <a:latin typeface="HelveticaNeueCyr-Medium"/>
              <a:cs typeface="HelveticaNeueCyr-Medium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00660">
              <a:lnSpc>
                <a:spcPct val="127499"/>
              </a:lnSpc>
              <a:spcBef>
                <a:spcPts val="100"/>
              </a:spcBef>
            </a:pPr>
            <a:r>
              <a:rPr dirty="0"/>
              <a:t>Антисептик для </a:t>
            </a:r>
            <a:r>
              <a:rPr spc="10" dirty="0"/>
              <a:t>рук—3 </a:t>
            </a:r>
            <a:r>
              <a:rPr dirty="0"/>
              <a:t>735.00 Вимпат </a:t>
            </a:r>
            <a:r>
              <a:rPr spc="5" dirty="0"/>
              <a:t>таблетки—24 </a:t>
            </a:r>
            <a:r>
              <a:rPr dirty="0"/>
              <a:t>188.00 Комбинезон защитный </a:t>
            </a:r>
            <a:r>
              <a:rPr spc="5" dirty="0"/>
              <a:t> </a:t>
            </a:r>
            <a:r>
              <a:rPr dirty="0"/>
              <a:t>эпидемиологичесий—198 800.00 Костюм </a:t>
            </a:r>
            <a:r>
              <a:rPr spc="5" dirty="0"/>
              <a:t>Тайвек—25</a:t>
            </a:r>
            <a:r>
              <a:rPr dirty="0"/>
              <a:t> 000.00 Маска-респиратор </a:t>
            </a:r>
            <a:r>
              <a:rPr spc="5" dirty="0"/>
              <a:t>7502—17</a:t>
            </a:r>
            <a:r>
              <a:rPr dirty="0"/>
              <a:t> 600.00 </a:t>
            </a:r>
            <a:r>
              <a:rPr spc="-550" dirty="0"/>
              <a:t> </a:t>
            </a:r>
            <a:r>
              <a:rPr dirty="0"/>
              <a:t>Очки</a:t>
            </a:r>
            <a:r>
              <a:rPr spc="-10" dirty="0"/>
              <a:t> </a:t>
            </a:r>
            <a:r>
              <a:rPr spc="5" dirty="0"/>
              <a:t>защитные—76</a:t>
            </a:r>
            <a:r>
              <a:rPr spc="-5" dirty="0"/>
              <a:t> </a:t>
            </a:r>
            <a:r>
              <a:rPr dirty="0"/>
              <a:t>500.00</a:t>
            </a:r>
            <a:r>
              <a:rPr spc="-5" dirty="0"/>
              <a:t> </a:t>
            </a:r>
            <a:r>
              <a:rPr dirty="0"/>
              <a:t>Перчатки</a:t>
            </a:r>
            <a:r>
              <a:rPr spc="-5" dirty="0"/>
              <a:t> </a:t>
            </a:r>
            <a:r>
              <a:rPr dirty="0"/>
              <a:t>латексные</a:t>
            </a:r>
            <a:r>
              <a:rPr spc="-5" dirty="0"/>
              <a:t> </a:t>
            </a:r>
            <a:r>
              <a:rPr dirty="0"/>
              <a:t>(100</a:t>
            </a:r>
            <a:r>
              <a:rPr spc="-5" dirty="0"/>
              <a:t> </a:t>
            </a:r>
            <a:r>
              <a:rPr spc="10" dirty="0"/>
              <a:t>шт)—3</a:t>
            </a:r>
            <a:r>
              <a:rPr spc="-5" dirty="0"/>
              <a:t> </a:t>
            </a:r>
            <a:r>
              <a:rPr dirty="0"/>
              <a:t>645.00</a:t>
            </a:r>
            <a:r>
              <a:rPr spc="-5" dirty="0"/>
              <a:t> </a:t>
            </a:r>
            <a:r>
              <a:rPr dirty="0"/>
              <a:t>Перчатки</a:t>
            </a:r>
            <a:r>
              <a:rPr spc="-10" dirty="0"/>
              <a:t> </a:t>
            </a:r>
            <a:r>
              <a:rPr spc="5" dirty="0"/>
              <a:t>нитриловые—9</a:t>
            </a:r>
          </a:p>
          <a:p>
            <a:pPr marL="12700" marR="5080">
              <a:lnSpc>
                <a:spcPct val="127499"/>
              </a:lnSpc>
            </a:pPr>
            <a:r>
              <a:rPr dirty="0"/>
              <a:t>600.00</a:t>
            </a:r>
            <a:r>
              <a:rPr spc="-10" dirty="0"/>
              <a:t> </a:t>
            </a:r>
            <a:r>
              <a:rPr dirty="0"/>
              <a:t>Перчатки</a:t>
            </a:r>
            <a:r>
              <a:rPr spc="-5" dirty="0"/>
              <a:t> </a:t>
            </a:r>
            <a:r>
              <a:rPr dirty="0"/>
              <a:t>нитриловые</a:t>
            </a:r>
            <a:r>
              <a:rPr spc="-5" dirty="0"/>
              <a:t> </a:t>
            </a:r>
            <a:r>
              <a:rPr dirty="0"/>
              <a:t>100</a:t>
            </a:r>
            <a:r>
              <a:rPr spc="-5" dirty="0"/>
              <a:t> </a:t>
            </a:r>
            <a:r>
              <a:rPr dirty="0"/>
              <a:t>шт</a:t>
            </a:r>
            <a:r>
              <a:rPr spc="-10" dirty="0"/>
              <a:t> </a:t>
            </a:r>
            <a:r>
              <a:rPr dirty="0"/>
              <a:t>размер</a:t>
            </a:r>
            <a:r>
              <a:rPr spc="-5" dirty="0"/>
              <a:t> </a:t>
            </a:r>
            <a:r>
              <a:rPr dirty="0"/>
              <a:t>S</a:t>
            </a:r>
            <a:r>
              <a:rPr spc="-5" dirty="0"/>
              <a:t> </a:t>
            </a:r>
            <a:r>
              <a:rPr spc="5" dirty="0"/>
              <a:t>2—781.00</a:t>
            </a:r>
            <a:r>
              <a:rPr spc="-5" dirty="0"/>
              <a:t> </a:t>
            </a:r>
            <a:r>
              <a:rPr dirty="0"/>
              <a:t>Перчатки</a:t>
            </a:r>
            <a:r>
              <a:rPr spc="-10" dirty="0"/>
              <a:t> </a:t>
            </a:r>
            <a:r>
              <a:rPr dirty="0"/>
              <a:t>нитриловые</a:t>
            </a:r>
            <a:r>
              <a:rPr spc="-5" dirty="0"/>
              <a:t> </a:t>
            </a:r>
            <a:r>
              <a:rPr dirty="0"/>
              <a:t>100</a:t>
            </a:r>
            <a:r>
              <a:rPr spc="-5" dirty="0"/>
              <a:t> </a:t>
            </a:r>
            <a:r>
              <a:rPr dirty="0"/>
              <a:t>шт</a:t>
            </a:r>
            <a:r>
              <a:rPr spc="-5" dirty="0"/>
              <a:t> </a:t>
            </a:r>
            <a:r>
              <a:rPr dirty="0"/>
              <a:t>размер</a:t>
            </a:r>
            <a:r>
              <a:rPr spc="-5" dirty="0"/>
              <a:t> </a:t>
            </a:r>
            <a:r>
              <a:rPr dirty="0"/>
              <a:t>XL- </a:t>
            </a:r>
            <a:r>
              <a:rPr spc="-550" dirty="0"/>
              <a:t> </a:t>
            </a:r>
            <a:r>
              <a:rPr dirty="0"/>
              <a:t>2 781.00 Плакат_2011513—1</a:t>
            </a:r>
            <a:r>
              <a:rPr spc="5" dirty="0"/>
              <a:t> </a:t>
            </a:r>
            <a:r>
              <a:rPr dirty="0"/>
              <a:t>789.56 Полумаска</a:t>
            </a:r>
            <a:r>
              <a:rPr spc="5" dirty="0"/>
              <a:t> </a:t>
            </a:r>
            <a:r>
              <a:rPr dirty="0"/>
              <a:t>фильтрующая—117 600.00 Продукты</a:t>
            </a:r>
            <a:r>
              <a:rPr spc="5" dirty="0"/>
              <a:t> </a:t>
            </a:r>
            <a:r>
              <a:rPr dirty="0"/>
              <a:t>питания для </a:t>
            </a:r>
            <a:r>
              <a:rPr spc="-540" dirty="0"/>
              <a:t> </a:t>
            </a:r>
            <a:r>
              <a:rPr spc="5" dirty="0"/>
              <a:t>врачей—14 </a:t>
            </a:r>
            <a:r>
              <a:rPr dirty="0"/>
              <a:t>163.34 Пропиа шприц 60 </a:t>
            </a:r>
            <a:r>
              <a:rPr spc="10" dirty="0"/>
              <a:t>мг—19 </a:t>
            </a:r>
            <a:r>
              <a:rPr dirty="0"/>
              <a:t>627.00 Респиратор </a:t>
            </a:r>
            <a:r>
              <a:rPr spc="5" dirty="0"/>
              <a:t>FFP2—29 </a:t>
            </a:r>
            <a:r>
              <a:rPr dirty="0"/>
              <a:t>205.00 Респиратор ЗМ </a:t>
            </a:r>
            <a:r>
              <a:rPr spc="5" dirty="0"/>
              <a:t> 8101—12</a:t>
            </a:r>
            <a:r>
              <a:rPr spc="-5" dirty="0"/>
              <a:t> </a:t>
            </a:r>
            <a:r>
              <a:rPr dirty="0"/>
              <a:t>500.00</a:t>
            </a:r>
            <a:r>
              <a:rPr spc="-5" dirty="0"/>
              <a:t> </a:t>
            </a:r>
            <a:r>
              <a:rPr dirty="0"/>
              <a:t>Респиратор</a:t>
            </a:r>
            <a:r>
              <a:rPr spc="-5" dirty="0"/>
              <a:t> </a:t>
            </a:r>
            <a:r>
              <a:rPr dirty="0"/>
              <a:t>РК</a:t>
            </a:r>
            <a:r>
              <a:rPr spc="-5" dirty="0"/>
              <a:t> </a:t>
            </a:r>
            <a:r>
              <a:rPr dirty="0"/>
              <a:t>6020</a:t>
            </a:r>
            <a:r>
              <a:rPr spc="-5" dirty="0"/>
              <a:t> </a:t>
            </a:r>
            <a:r>
              <a:rPr dirty="0"/>
              <a:t>FFP2</a:t>
            </a:r>
            <a:r>
              <a:rPr spc="-5" dirty="0"/>
              <a:t> </a:t>
            </a:r>
            <a:r>
              <a:rPr dirty="0"/>
              <a:t>NR</a:t>
            </a:r>
            <a:r>
              <a:rPr spc="-5" dirty="0"/>
              <a:t> </a:t>
            </a:r>
            <a:r>
              <a:rPr dirty="0"/>
              <a:t>D</a:t>
            </a:r>
            <a:r>
              <a:rPr spc="-5" dirty="0"/>
              <a:t> </a:t>
            </a:r>
            <a:r>
              <a:rPr dirty="0"/>
              <a:t>без </a:t>
            </a:r>
            <a:r>
              <a:rPr spc="5" dirty="0"/>
              <a:t>клапана—18</a:t>
            </a:r>
            <a:r>
              <a:rPr spc="-5" dirty="0"/>
              <a:t> </a:t>
            </a:r>
            <a:r>
              <a:rPr dirty="0"/>
              <a:t>000.00</a:t>
            </a:r>
            <a:r>
              <a:rPr spc="-5" dirty="0"/>
              <a:t> </a:t>
            </a:r>
            <a:r>
              <a:rPr dirty="0"/>
              <a:t>Респиратор</a:t>
            </a:r>
            <a:r>
              <a:rPr spc="-5" dirty="0"/>
              <a:t> </a:t>
            </a:r>
            <a:r>
              <a:rPr dirty="0"/>
              <a:t>РК</a:t>
            </a:r>
            <a:r>
              <a:rPr spc="-5" dirty="0"/>
              <a:t> </a:t>
            </a:r>
            <a:r>
              <a:rPr spc="10" dirty="0"/>
              <a:t>6031—8</a:t>
            </a: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dirty="0"/>
              <a:t>700.00</a:t>
            </a:r>
            <a:r>
              <a:rPr spc="-5" dirty="0"/>
              <a:t> </a:t>
            </a:r>
            <a:r>
              <a:rPr dirty="0"/>
              <a:t>Тейбл</a:t>
            </a:r>
            <a:r>
              <a:rPr spc="-5" dirty="0"/>
              <a:t> </a:t>
            </a:r>
            <a:r>
              <a:rPr dirty="0"/>
              <a:t>тент_2011513—12 462.44</a:t>
            </a:r>
            <a:r>
              <a:rPr spc="-5" dirty="0"/>
              <a:t> </a:t>
            </a:r>
            <a:r>
              <a:rPr dirty="0"/>
              <a:t>Трилептал</a:t>
            </a:r>
            <a:r>
              <a:rPr spc="-5" dirty="0"/>
              <a:t> </a:t>
            </a:r>
            <a:r>
              <a:rPr dirty="0"/>
              <a:t>таблетки 600</a:t>
            </a:r>
            <a:r>
              <a:rPr spc="-5" dirty="0"/>
              <a:t> </a:t>
            </a:r>
            <a:r>
              <a:rPr dirty="0"/>
              <a:t>мг,</a:t>
            </a:r>
            <a:r>
              <a:rPr spc="-5" dirty="0"/>
              <a:t> </a:t>
            </a:r>
            <a:r>
              <a:rPr dirty="0"/>
              <a:t>50 </a:t>
            </a:r>
            <a:r>
              <a:rPr spc="15" dirty="0"/>
              <a:t>шт—7</a:t>
            </a:r>
            <a:r>
              <a:rPr spc="-5" dirty="0"/>
              <a:t> </a:t>
            </a:r>
            <a:r>
              <a:rPr dirty="0"/>
              <a:t>360.00</a:t>
            </a:r>
            <a:r>
              <a:rPr spc="-5" dirty="0"/>
              <a:t> </a:t>
            </a:r>
            <a:r>
              <a:rPr dirty="0"/>
              <a:t>Цераксон</a:t>
            </a:r>
          </a:p>
          <a:p>
            <a:pPr marL="12700" marR="280670">
              <a:lnSpc>
                <a:spcPct val="127499"/>
              </a:lnSpc>
            </a:pPr>
            <a:r>
              <a:rPr dirty="0"/>
              <a:t>р-р</a:t>
            </a:r>
            <a:r>
              <a:rPr spc="-10" dirty="0"/>
              <a:t> </a:t>
            </a:r>
            <a:r>
              <a:rPr dirty="0"/>
              <a:t>для</a:t>
            </a:r>
            <a:r>
              <a:rPr spc="-5" dirty="0"/>
              <a:t> </a:t>
            </a:r>
            <a:r>
              <a:rPr dirty="0"/>
              <a:t>приема</a:t>
            </a:r>
            <a:r>
              <a:rPr spc="-5" dirty="0"/>
              <a:t> </a:t>
            </a:r>
            <a:r>
              <a:rPr dirty="0"/>
              <a:t>внутрь</a:t>
            </a:r>
            <a:r>
              <a:rPr spc="-5" dirty="0"/>
              <a:t> </a:t>
            </a:r>
            <a:r>
              <a:rPr dirty="0"/>
              <a:t>100</a:t>
            </a:r>
            <a:r>
              <a:rPr spc="-5" dirty="0"/>
              <a:t> </a:t>
            </a:r>
            <a:r>
              <a:rPr dirty="0"/>
              <a:t>мг,</a:t>
            </a:r>
            <a:r>
              <a:rPr spc="-5" dirty="0"/>
              <a:t> </a:t>
            </a:r>
            <a:r>
              <a:rPr dirty="0"/>
              <a:t>10</a:t>
            </a:r>
            <a:r>
              <a:rPr spc="-5" dirty="0"/>
              <a:t> </a:t>
            </a:r>
            <a:r>
              <a:rPr spc="10" dirty="0"/>
              <a:t>мл—28</a:t>
            </a:r>
            <a:r>
              <a:rPr spc="-5" dirty="0"/>
              <a:t> </a:t>
            </a:r>
            <a:r>
              <a:rPr dirty="0"/>
              <a:t>332.00</a:t>
            </a:r>
            <a:r>
              <a:rPr spc="-5" dirty="0"/>
              <a:t> </a:t>
            </a:r>
            <a:r>
              <a:rPr dirty="0"/>
              <a:t>ESS</a:t>
            </a:r>
            <a:r>
              <a:rPr spc="-5" dirty="0"/>
              <a:t> </a:t>
            </a:r>
            <a:r>
              <a:rPr dirty="0"/>
              <a:t>FZ</a:t>
            </a:r>
            <a:r>
              <a:rPr spc="-5" dirty="0"/>
              <a:t> </a:t>
            </a:r>
            <a:r>
              <a:rPr dirty="0"/>
              <a:t>Hoody</a:t>
            </a:r>
            <a:r>
              <a:rPr spc="-5" dirty="0"/>
              <a:t> </a:t>
            </a:r>
            <a:r>
              <a:rPr spc="10" dirty="0"/>
              <a:t>FL—598</a:t>
            </a:r>
            <a:r>
              <a:rPr spc="-5" dirty="0"/>
              <a:t> </a:t>
            </a:r>
            <a:r>
              <a:rPr dirty="0"/>
              <a:t>000.00</a:t>
            </a:r>
            <a:r>
              <a:rPr spc="-5" dirty="0"/>
              <a:t> </a:t>
            </a:r>
            <a:r>
              <a:rPr dirty="0"/>
              <a:t>ESS</a:t>
            </a:r>
            <a:r>
              <a:rPr spc="-5" dirty="0"/>
              <a:t> </a:t>
            </a:r>
            <a:r>
              <a:rPr dirty="0"/>
              <a:t>FZ</a:t>
            </a:r>
            <a:r>
              <a:rPr spc="-5" dirty="0"/>
              <a:t> </a:t>
            </a:r>
            <a:r>
              <a:rPr dirty="0"/>
              <a:t>Hoody</a:t>
            </a:r>
            <a:r>
              <a:rPr spc="-5" dirty="0"/>
              <a:t> </a:t>
            </a:r>
            <a:r>
              <a:rPr dirty="0"/>
              <a:t>FL </a:t>
            </a:r>
            <a:r>
              <a:rPr spc="-550" dirty="0"/>
              <a:t> </a:t>
            </a:r>
            <a:r>
              <a:rPr dirty="0"/>
              <a:t>2</a:t>
            </a:r>
            <a:r>
              <a:rPr spc="-10" dirty="0"/>
              <a:t> </a:t>
            </a:r>
            <a:r>
              <a:rPr spc="5" dirty="0"/>
              <a:t>212—600.00</a:t>
            </a:r>
            <a:r>
              <a:rPr spc="-5" dirty="0"/>
              <a:t> </a:t>
            </a:r>
            <a:r>
              <a:rPr dirty="0"/>
              <a:t>ESS</a:t>
            </a:r>
            <a:r>
              <a:rPr spc="-5" dirty="0"/>
              <a:t> </a:t>
            </a:r>
            <a:r>
              <a:rPr dirty="0"/>
              <a:t>PUMA</a:t>
            </a:r>
            <a:r>
              <a:rPr spc="-5" dirty="0"/>
              <a:t> </a:t>
            </a:r>
            <a:r>
              <a:rPr dirty="0"/>
              <a:t>Pants</a:t>
            </a:r>
            <a:r>
              <a:rPr spc="-5" dirty="0"/>
              <a:t> </a:t>
            </a:r>
            <a:r>
              <a:rPr dirty="0"/>
              <a:t>FL</a:t>
            </a:r>
            <a:r>
              <a:rPr spc="-5" dirty="0"/>
              <a:t> </a:t>
            </a:r>
            <a:r>
              <a:rPr spc="10" dirty="0"/>
              <a:t>cl—598</a:t>
            </a:r>
            <a:r>
              <a:rPr spc="-5" dirty="0"/>
              <a:t> </a:t>
            </a:r>
            <a:r>
              <a:rPr dirty="0"/>
              <a:t>000.00</a:t>
            </a:r>
            <a:r>
              <a:rPr spc="-5" dirty="0"/>
              <a:t> </a:t>
            </a:r>
            <a:r>
              <a:rPr dirty="0"/>
              <a:t>ESS</a:t>
            </a:r>
            <a:r>
              <a:rPr spc="-5" dirty="0"/>
              <a:t> </a:t>
            </a:r>
            <a:r>
              <a:rPr dirty="0"/>
              <a:t>PUMA</a:t>
            </a:r>
            <a:r>
              <a:rPr spc="-5" dirty="0"/>
              <a:t> </a:t>
            </a:r>
            <a:r>
              <a:rPr spc="-75" dirty="0"/>
              <a:t>Tee</a:t>
            </a:r>
            <a:r>
              <a:rPr spc="-5" dirty="0"/>
              <a:t> </a:t>
            </a:r>
            <a:r>
              <a:rPr dirty="0"/>
              <a:t>1-</a:t>
            </a:r>
            <a:r>
              <a:rPr spc="-5" dirty="0"/>
              <a:t> </a:t>
            </a:r>
            <a:r>
              <a:rPr dirty="0"/>
              <a:t>400</a:t>
            </a:r>
            <a:r>
              <a:rPr spc="-5" dirty="0"/>
              <a:t> </a:t>
            </a:r>
            <a:r>
              <a:rPr dirty="0"/>
              <a:t>600.00</a:t>
            </a:r>
            <a:r>
              <a:rPr spc="-5" dirty="0"/>
              <a:t> </a:t>
            </a:r>
            <a:r>
              <a:rPr dirty="0"/>
              <a:t>ESS</a:t>
            </a:r>
            <a:r>
              <a:rPr spc="-5" dirty="0"/>
              <a:t> </a:t>
            </a:r>
            <a:r>
              <a:rPr dirty="0"/>
              <a:t>Sweat</a:t>
            </a:r>
            <a:r>
              <a:rPr spc="-5" dirty="0"/>
              <a:t> </a:t>
            </a:r>
            <a:r>
              <a:rPr dirty="0"/>
              <a:t>Pants</a:t>
            </a: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dirty="0"/>
              <a:t>Closed</a:t>
            </a:r>
            <a:r>
              <a:rPr spc="-10" dirty="0"/>
              <a:t> </a:t>
            </a:r>
            <a:r>
              <a:rPr dirty="0"/>
              <a:t>FL</a:t>
            </a:r>
            <a:r>
              <a:rPr spc="-5" dirty="0"/>
              <a:t> </a:t>
            </a:r>
            <a:r>
              <a:rPr spc="10" dirty="0"/>
              <a:t>2—212</a:t>
            </a:r>
            <a:r>
              <a:rPr spc="-5" dirty="0"/>
              <a:t> </a:t>
            </a:r>
            <a:r>
              <a:rPr dirty="0"/>
              <a:t>600.00</a:t>
            </a:r>
            <a:r>
              <a:rPr spc="-5" dirty="0"/>
              <a:t> </a:t>
            </a:r>
            <a:r>
              <a:rPr spc="-25" dirty="0"/>
              <a:t>Training</a:t>
            </a:r>
            <a:r>
              <a:rPr spc="-5" dirty="0"/>
              <a:t> </a:t>
            </a:r>
            <a:r>
              <a:rPr dirty="0"/>
              <a:t>Quarter</a:t>
            </a:r>
            <a:r>
              <a:rPr spc="-10" dirty="0"/>
              <a:t> </a:t>
            </a:r>
            <a:r>
              <a:rPr dirty="0"/>
              <a:t>2</a:t>
            </a:r>
            <a:r>
              <a:rPr spc="-5" dirty="0"/>
              <a:t> </a:t>
            </a:r>
            <a:r>
              <a:rPr spc="5" dirty="0"/>
              <a:t>Pack—554</a:t>
            </a:r>
            <a:r>
              <a:rPr spc="-5" dirty="0"/>
              <a:t> </a:t>
            </a:r>
            <a:r>
              <a:rPr dirty="0"/>
              <a:t>600.00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8174" y="8056797"/>
            <a:ext cx="3615054" cy="660400"/>
          </a:xfrm>
          <a:prstGeom prst="rect">
            <a:avLst/>
          </a:prstGeom>
          <a:solidFill>
            <a:srgbClr val="3897BE"/>
          </a:solidFill>
        </p:spPr>
        <p:txBody>
          <a:bodyPr vert="horz" wrap="square" lIns="0" tIns="95250" rIns="0" bIns="0" rtlCol="0">
            <a:spAutoFit/>
          </a:bodyPr>
          <a:lstStyle/>
          <a:p>
            <a:pPr marL="146685">
              <a:lnSpc>
                <a:spcPct val="100000"/>
              </a:lnSpc>
              <a:spcBef>
                <a:spcPts val="750"/>
              </a:spcBef>
            </a:pPr>
            <a:r>
              <a:rPr sz="2850" spc="-2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Итого:</a:t>
            </a:r>
            <a:r>
              <a:rPr sz="2850" spc="-1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 </a:t>
            </a:r>
            <a:r>
              <a:rPr sz="285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8</a:t>
            </a:r>
            <a:r>
              <a:rPr sz="2850" spc="-1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 </a:t>
            </a:r>
            <a:r>
              <a:rPr sz="285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210</a:t>
            </a:r>
            <a:r>
              <a:rPr sz="2850" spc="-1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 </a:t>
            </a:r>
            <a:r>
              <a:rPr sz="285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769.34</a:t>
            </a:r>
            <a:endParaRPr sz="2850">
              <a:latin typeface="HelveticaNeueCyr-Medium"/>
              <a:cs typeface="HelveticaNeueCyr-Medium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67508" y="8875048"/>
            <a:ext cx="3914775" cy="23724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795780" algn="l"/>
                <a:tab pos="2181860" algn="l"/>
                <a:tab pos="2393315" algn="l"/>
              </a:tabLst>
            </a:pPr>
            <a:r>
              <a:rPr sz="145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#</a:t>
            </a:r>
            <a:r>
              <a:rPr sz="1450" dirty="0" err="1">
                <a:solidFill>
                  <a:srgbClr val="005E82"/>
                </a:solidFill>
                <a:latin typeface="HelveticaNeueCyr-Medium"/>
                <a:cs typeface="HelveticaNeueCyr-Medium"/>
              </a:rPr>
              <a:t>ВБлагодарность</a:t>
            </a:r>
            <a:r>
              <a:rPr lang="en-US" sz="145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   </a:t>
            </a:r>
            <a:r>
              <a:rPr lang="en-US" sz="1450" dirty="0">
                <a:solidFill>
                  <a:srgbClr val="005E82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–</a:t>
            </a:r>
            <a:r>
              <a:rPr lang="en-US" sz="1450" dirty="0">
                <a:solidFill>
                  <a:srgbClr val="005E82"/>
                </a:solidFill>
                <a:uFill>
                  <a:solidFill>
                    <a:srgbClr val="005E82"/>
                  </a:solidFill>
                </a:u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––</a:t>
            </a:r>
            <a:r>
              <a:rPr sz="1450" dirty="0">
                <a:solidFill>
                  <a:srgbClr val="005E82"/>
                </a:solidFill>
                <a:latin typeface="Times New Roman"/>
                <a:cs typeface="Times New Roman"/>
              </a:rPr>
              <a:t>	</a:t>
            </a:r>
            <a:r>
              <a:rPr sz="1450" b="1" spc="5" dirty="0">
                <a:solidFill>
                  <a:srgbClr val="005E82"/>
                </a:solidFill>
                <a:latin typeface="HelveticaNeueCyr"/>
                <a:cs typeface="HelveticaNeueCyr"/>
              </a:rPr>
              <a:t>vblagodarnost.ru</a:t>
            </a:r>
            <a:endParaRPr sz="1450" dirty="0">
              <a:latin typeface="HelveticaNeueCyr"/>
              <a:cs typeface="HelveticaNeueCyr"/>
            </a:endParaRP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220A1F79-231B-9B43-93E8-691EB42CB2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9921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47019B2-85E1-EF4D-8D76-F92801401B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381000"/>
            <a:ext cx="12992100" cy="975360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1067" y="544314"/>
            <a:ext cx="3301365" cy="800100"/>
          </a:xfrm>
          <a:prstGeom prst="rect">
            <a:avLst/>
          </a:prstGeom>
          <a:solidFill>
            <a:srgbClr val="ED1C24"/>
          </a:solidFill>
        </p:spPr>
        <p:txBody>
          <a:bodyPr vert="horz" wrap="square" lIns="0" tIns="0" rIns="0" bIns="0" rtlCol="0">
            <a:spAutoFit/>
          </a:bodyPr>
          <a:lstStyle/>
          <a:p>
            <a:pPr marL="143510">
              <a:lnSpc>
                <a:spcPts val="5890"/>
              </a:lnSpc>
            </a:pPr>
            <a:r>
              <a:rPr spc="10" dirty="0"/>
              <a:t>О</a:t>
            </a:r>
            <a:r>
              <a:rPr spc="-55" dirty="0"/>
              <a:t> </a:t>
            </a:r>
            <a:r>
              <a:rPr spc="10" dirty="0"/>
              <a:t>фонде</a:t>
            </a: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697A2298-F1F1-E049-8BCF-D758CED5DD17}"/>
              </a:ext>
            </a:extLst>
          </p:cNvPr>
          <p:cNvSpPr txBox="1"/>
          <p:nvPr/>
        </p:nvSpPr>
        <p:spPr>
          <a:xfrm>
            <a:off x="8467508" y="8875048"/>
            <a:ext cx="3914775" cy="23724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795780" algn="l"/>
                <a:tab pos="2181860" algn="l"/>
                <a:tab pos="2393315" algn="l"/>
              </a:tabLst>
            </a:pPr>
            <a:r>
              <a:rPr sz="145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#</a:t>
            </a:r>
            <a:r>
              <a:rPr sz="1450" dirty="0" err="1">
                <a:solidFill>
                  <a:srgbClr val="005E82"/>
                </a:solidFill>
                <a:latin typeface="HelveticaNeueCyr-Medium"/>
                <a:cs typeface="HelveticaNeueCyr-Medium"/>
              </a:rPr>
              <a:t>ВБлагодарность</a:t>
            </a:r>
            <a:r>
              <a:rPr lang="en-US" sz="145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   </a:t>
            </a:r>
            <a:r>
              <a:rPr lang="en-US" sz="1450" dirty="0">
                <a:solidFill>
                  <a:srgbClr val="005E82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–</a:t>
            </a:r>
            <a:r>
              <a:rPr lang="en-US" sz="1450" dirty="0">
                <a:solidFill>
                  <a:srgbClr val="005E82"/>
                </a:solidFill>
                <a:uFill>
                  <a:solidFill>
                    <a:srgbClr val="005E82"/>
                  </a:solidFill>
                </a:u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––</a:t>
            </a:r>
            <a:r>
              <a:rPr sz="1450" dirty="0">
                <a:solidFill>
                  <a:srgbClr val="005E82"/>
                </a:solidFill>
                <a:latin typeface="Times New Roman"/>
                <a:cs typeface="Times New Roman"/>
              </a:rPr>
              <a:t>	</a:t>
            </a:r>
            <a:r>
              <a:rPr sz="1450" b="1" spc="5" dirty="0">
                <a:solidFill>
                  <a:srgbClr val="005E82"/>
                </a:solidFill>
                <a:latin typeface="HelveticaNeueCyr"/>
                <a:cs typeface="HelveticaNeueCyr"/>
              </a:rPr>
              <a:t>vblagodarnost.ru</a:t>
            </a:r>
            <a:endParaRPr sz="1450" dirty="0">
              <a:latin typeface="HelveticaNeueCyr"/>
              <a:cs typeface="HelveticaNeueCyr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FF7B36-50EA-0248-A93A-91420C110C1F}"/>
              </a:ext>
            </a:extLst>
          </p:cNvPr>
          <p:cNvSpPr txBox="1"/>
          <p:nvPr/>
        </p:nvSpPr>
        <p:spPr>
          <a:xfrm>
            <a:off x="254000" y="1971198"/>
            <a:ext cx="6772633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80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Фонд оказывает поддержку и помощь медицинским работникам по всей России, имеющим тяжелые заболевания и нуждающиеся в лечении и реабилитации.</a:t>
            </a:r>
            <a:br>
              <a:rPr lang="ru-RU" sz="280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ru-RU" sz="280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Мы так же помогаем медицинским работникам, которые пострадали от несчастных случаев, и от </a:t>
            </a:r>
            <a:r>
              <a:rPr lang="en" sz="280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COVID-19.</a:t>
            </a:r>
          </a:p>
          <a:p>
            <a:pPr fontAlgn="base"/>
            <a:r>
              <a:rPr lang="ru-RU" sz="280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Наша задача помогать тем, кто ежедневно оказывает медицинскую помощь обычным людям. Мы помогаем российским медикам в трудной жизненной ситуации, в благодарность за их бесконечный труд и самопожертвование!</a:t>
            </a:r>
          </a:p>
          <a:p>
            <a:endParaRPr lang="ru-RU" sz="3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BE5BBE6D-CF15-244C-9EA6-B70B5678D9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992100" cy="97536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1067" y="544314"/>
            <a:ext cx="4301490" cy="800100"/>
          </a:xfrm>
          <a:prstGeom prst="rect">
            <a:avLst/>
          </a:prstGeom>
          <a:solidFill>
            <a:srgbClr val="ED1C24"/>
          </a:solidFill>
        </p:spPr>
        <p:txBody>
          <a:bodyPr vert="horz" wrap="square" lIns="0" tIns="0" rIns="0" bIns="0" rtlCol="0">
            <a:spAutoFit/>
          </a:bodyPr>
          <a:lstStyle/>
          <a:p>
            <a:pPr marL="143510">
              <a:lnSpc>
                <a:spcPts val="5890"/>
              </a:lnSpc>
            </a:pPr>
            <a:r>
              <a:rPr spc="-40" dirty="0"/>
              <a:t>Учредители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91067" y="1433314"/>
            <a:ext cx="2554605" cy="800100"/>
          </a:xfrm>
          <a:prstGeom prst="rect">
            <a:avLst/>
          </a:prstGeom>
          <a:solidFill>
            <a:srgbClr val="ED1C24"/>
          </a:solidFill>
        </p:spPr>
        <p:txBody>
          <a:bodyPr vert="horz" wrap="square" lIns="0" tIns="0" rIns="0" bIns="0" rtlCol="0">
            <a:spAutoFit/>
          </a:bodyPr>
          <a:lstStyle/>
          <a:p>
            <a:pPr marL="143510">
              <a:lnSpc>
                <a:spcPts val="5890"/>
              </a:lnSpc>
            </a:pPr>
            <a:r>
              <a:rPr sz="5650" spc="1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фонда</a:t>
            </a:r>
            <a:endParaRPr sz="5650" dirty="0">
              <a:latin typeface="HelveticaNeueCyr-Medium"/>
              <a:cs typeface="HelveticaNeueCyr-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59300" y="5354824"/>
            <a:ext cx="7581900" cy="2311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solidFill>
                  <a:srgbClr val="ED1C24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«</a:t>
            </a:r>
            <a:r>
              <a:rPr sz="3000" b="1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Я</a:t>
            </a:r>
            <a:r>
              <a:rPr sz="3000" b="1" spc="-10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sz="3000" b="1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с</a:t>
            </a:r>
            <a:r>
              <a:rPr sz="3000" b="1" spc="-5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sz="3000" b="1" spc="-10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большой</a:t>
            </a:r>
            <a:r>
              <a:rPr sz="3000" b="1" spc="-5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sz="3000" b="1" spc="-20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благодарностью</a:t>
            </a:r>
            <a:r>
              <a:rPr sz="3000" b="1" spc="-5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sz="3000" b="1" spc="-15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помогаю </a:t>
            </a:r>
            <a:r>
              <a:rPr sz="3000" b="1" spc="-819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sz="3000" b="1" spc="-10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медикам</a:t>
            </a:r>
            <a:r>
              <a:rPr sz="3000" b="1" spc="-5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sz="3000" b="1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и</a:t>
            </a:r>
            <a:r>
              <a:rPr sz="3000" b="1" spc="-5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sz="3000" b="1" spc="-25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благодарю</a:t>
            </a:r>
            <a:r>
              <a:rPr sz="3000" b="1" spc="-5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sz="3000" b="1" spc="-10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каждого,</a:t>
            </a:r>
            <a:r>
              <a:rPr sz="3000" b="1" spc="-5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sz="3000" b="1" spc="-20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кто </a:t>
            </a:r>
            <a:r>
              <a:rPr sz="3000" b="1" spc="-15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sz="3000" b="1" spc="-20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участвует</a:t>
            </a:r>
            <a:r>
              <a:rPr sz="3000" b="1" spc="-10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sz="3000" b="1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в</a:t>
            </a:r>
            <a:r>
              <a:rPr sz="3000" b="1" spc="-5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sz="3000" b="1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помощи</a:t>
            </a:r>
            <a:r>
              <a:rPr sz="3000" b="1" spc="-5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медицинским </a:t>
            </a:r>
            <a:r>
              <a:rPr sz="3000" b="1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sz="3000" b="1" spc="-5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работникам, </a:t>
            </a:r>
            <a:r>
              <a:rPr sz="3000" b="1" spc="-25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которые</a:t>
            </a:r>
            <a:r>
              <a:rPr sz="3000" b="1" spc="-5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sz="3000" b="1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в</a:t>
            </a:r>
            <a:r>
              <a:rPr sz="3000" b="1" spc="-5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sz="3000" b="1" spc="-15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трудной </a:t>
            </a:r>
            <a:r>
              <a:rPr sz="3000" b="1" spc="-10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sz="3000" b="1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жизненной</a:t>
            </a:r>
            <a:r>
              <a:rPr sz="3000" b="1" spc="-5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ситуации</a:t>
            </a:r>
            <a:r>
              <a:rPr sz="3000" b="1" spc="-5" dirty="0">
                <a:solidFill>
                  <a:srgbClr val="ED1C24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»</a:t>
            </a:r>
            <a:endParaRPr sz="30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59300" y="3734053"/>
            <a:ext cx="761936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0993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Helvetica Neue"/>
                <a:cs typeface="Helvetica Neue"/>
              </a:rPr>
              <a:t>Врач- терапевт высшей категории, директор Дирекции </a:t>
            </a:r>
            <a:r>
              <a:rPr sz="2000" spc="5" dirty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sz="2000" dirty="0">
                <a:solidFill>
                  <a:srgbClr val="FFFFFF"/>
                </a:solidFill>
                <a:latin typeface="Helvetica Neue"/>
                <a:cs typeface="Helvetica Neue"/>
              </a:rPr>
              <a:t>по</a:t>
            </a:r>
            <a:r>
              <a:rPr sz="2000" spc="-25" dirty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sz="2000" dirty="0">
                <a:solidFill>
                  <a:srgbClr val="FFFFFF"/>
                </a:solidFill>
                <a:latin typeface="Helvetica Neue"/>
                <a:cs typeface="Helvetica Neue"/>
              </a:rPr>
              <a:t>координации</a:t>
            </a:r>
            <a:r>
              <a:rPr sz="2000" spc="-25" dirty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sz="2000" dirty="0">
                <a:solidFill>
                  <a:srgbClr val="FFFFFF"/>
                </a:solidFill>
                <a:latin typeface="Helvetica Neue"/>
                <a:cs typeface="Helvetica Neue"/>
              </a:rPr>
              <a:t>деятельности</a:t>
            </a:r>
            <a:r>
              <a:rPr sz="2000" spc="-25" dirty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sz="2000" dirty="0">
                <a:solidFill>
                  <a:srgbClr val="FFFFFF"/>
                </a:solidFill>
                <a:latin typeface="Helvetica Neue"/>
                <a:cs typeface="Helvetica Neue"/>
              </a:rPr>
              <a:t>медицинских</a:t>
            </a:r>
            <a:r>
              <a:rPr sz="2000" spc="-25" dirty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sz="2000" dirty="0">
                <a:solidFill>
                  <a:srgbClr val="FFFFFF"/>
                </a:solidFill>
                <a:latin typeface="Helvetica Neue"/>
                <a:cs typeface="Helvetica Neue"/>
              </a:rPr>
              <a:t>организаций</a:t>
            </a:r>
            <a:endParaRPr sz="2000" dirty="0">
              <a:latin typeface="Helvetica Neue"/>
              <a:cs typeface="Helvetica Neue"/>
            </a:endParaRPr>
          </a:p>
          <a:p>
            <a:pPr marL="12700" marR="5080">
              <a:lnSpc>
                <a:spcPct val="100000"/>
              </a:lnSpc>
              <a:tabLst>
                <a:tab pos="2858135" algn="l"/>
              </a:tabLst>
            </a:pPr>
            <a:r>
              <a:rPr sz="2000" dirty="0">
                <a:solidFill>
                  <a:srgbClr val="FFFFFF"/>
                </a:solidFill>
                <a:latin typeface="Helvetica Neue"/>
                <a:cs typeface="Helvetica Neue"/>
              </a:rPr>
              <a:t>ДЗМ. Орден Пирогова	за</a:t>
            </a:r>
            <a:r>
              <a:rPr sz="2000" spc="-35" dirty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sz="2000" dirty="0">
                <a:solidFill>
                  <a:srgbClr val="FFFFFF"/>
                </a:solidFill>
                <a:latin typeface="Helvetica Neue"/>
                <a:cs typeface="Helvetica Neue"/>
              </a:rPr>
              <a:t>организацию</a:t>
            </a:r>
            <a:r>
              <a:rPr sz="2000" spc="-35" dirty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sz="2000" dirty="0">
                <a:solidFill>
                  <a:srgbClr val="FFFFFF"/>
                </a:solidFill>
                <a:latin typeface="Helvetica Neue"/>
                <a:cs typeface="Helvetica Neue"/>
              </a:rPr>
              <a:t>оказания</a:t>
            </a:r>
            <a:r>
              <a:rPr sz="2000" spc="-30" dirty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sz="2000" dirty="0">
                <a:solidFill>
                  <a:srgbClr val="FFFFFF"/>
                </a:solidFill>
                <a:latin typeface="Helvetica Neue"/>
                <a:cs typeface="Helvetica Neue"/>
              </a:rPr>
              <a:t>медицинской </a:t>
            </a:r>
            <a:r>
              <a:rPr sz="2000" spc="-550" dirty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sz="2000" dirty="0">
                <a:solidFill>
                  <a:srgbClr val="FFFFFF"/>
                </a:solidFill>
                <a:latin typeface="Helvetica Neue"/>
                <a:cs typeface="Helvetica Neue"/>
              </a:rPr>
              <a:t>помощи</a:t>
            </a:r>
            <a:r>
              <a:rPr sz="2000" spc="-10" dirty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sz="2000" dirty="0">
                <a:solidFill>
                  <a:srgbClr val="FFFFFF"/>
                </a:solidFill>
                <a:latin typeface="Helvetica Neue"/>
                <a:cs typeface="Helvetica Neue"/>
              </a:rPr>
              <a:t>на</a:t>
            </a:r>
            <a:r>
              <a:rPr sz="2000" spc="-5" dirty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sz="2000" dirty="0">
                <a:solidFill>
                  <a:srgbClr val="FFFFFF"/>
                </a:solidFill>
                <a:latin typeface="Helvetica Neue"/>
                <a:cs typeface="Helvetica Neue"/>
              </a:rPr>
              <a:t>дому</a:t>
            </a:r>
            <a:r>
              <a:rPr sz="2000" spc="-5" dirty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sz="2000" dirty="0">
                <a:solidFill>
                  <a:srgbClr val="FFFFFF"/>
                </a:solidFill>
                <a:latin typeface="Helvetica Neue"/>
                <a:cs typeface="Helvetica Neue"/>
              </a:rPr>
              <a:t>в</a:t>
            </a:r>
            <a:r>
              <a:rPr sz="2000" spc="-5" dirty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sz="2000" dirty="0">
                <a:solidFill>
                  <a:srgbClr val="FFFFFF"/>
                </a:solidFill>
                <a:latin typeface="Helvetica Neue"/>
                <a:cs typeface="Helvetica Neue"/>
              </a:rPr>
              <a:t>период</a:t>
            </a:r>
            <a:r>
              <a:rPr sz="2000" spc="-5" dirty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sz="2000" dirty="0">
                <a:solidFill>
                  <a:srgbClr val="FFFFFF"/>
                </a:solidFill>
                <a:latin typeface="Helvetica Neue"/>
                <a:cs typeface="Helvetica Neue"/>
              </a:rPr>
              <a:t>Covid-19,</a:t>
            </a:r>
            <a:r>
              <a:rPr sz="2000" spc="-5" dirty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sz="2000" dirty="0">
                <a:solidFill>
                  <a:srgbClr val="FFFFFF"/>
                </a:solidFill>
                <a:latin typeface="Helvetica Neue"/>
                <a:cs typeface="Helvetica Neue"/>
              </a:rPr>
              <a:t>Премия</a:t>
            </a:r>
            <a:r>
              <a:rPr sz="2000" spc="-5" dirty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sz="2000" dirty="0">
                <a:solidFill>
                  <a:srgbClr val="FFFFFF"/>
                </a:solidFill>
                <a:latin typeface="Helvetica Neue"/>
                <a:cs typeface="Helvetica Neue"/>
              </a:rPr>
              <a:t>Призвание.</a:t>
            </a:r>
            <a:endParaRPr sz="2000" dirty="0">
              <a:latin typeface="Helvetica Neue"/>
              <a:cs typeface="Helvetica Neu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51350" y="3117850"/>
            <a:ext cx="6197600" cy="596900"/>
          </a:xfrm>
          <a:prstGeom prst="rect">
            <a:avLst/>
          </a:prstGeom>
          <a:solidFill>
            <a:srgbClr val="005E82"/>
          </a:solidFill>
        </p:spPr>
        <p:txBody>
          <a:bodyPr vert="horz" wrap="square" lIns="0" tIns="53975" rIns="0" bIns="0" rtlCol="0">
            <a:spAutoFit/>
          </a:bodyPr>
          <a:lstStyle/>
          <a:p>
            <a:pPr marL="120650">
              <a:lnSpc>
                <a:spcPct val="100000"/>
              </a:lnSpc>
              <a:spcBef>
                <a:spcPts val="425"/>
              </a:spcBef>
            </a:pPr>
            <a:r>
              <a:rPr sz="3000" dirty="0">
                <a:solidFill>
                  <a:srgbClr val="FFFFFF"/>
                </a:solidFill>
                <a:latin typeface="Helvetica Neue"/>
                <a:cs typeface="Helvetica Neue"/>
              </a:rPr>
              <a:t>Безымянный</a:t>
            </a:r>
            <a:r>
              <a:rPr sz="3000" spc="-35" dirty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sz="3000" dirty="0">
                <a:solidFill>
                  <a:srgbClr val="FFFFFF"/>
                </a:solidFill>
                <a:latin typeface="Helvetica Neue"/>
                <a:cs typeface="Helvetica Neue"/>
              </a:rPr>
              <a:t>Алексей</a:t>
            </a:r>
            <a:r>
              <a:rPr sz="3000" spc="-30" dirty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sz="3000" dirty="0">
                <a:solidFill>
                  <a:srgbClr val="FFFFFF"/>
                </a:solidFill>
                <a:latin typeface="Helvetica Neue"/>
                <a:cs typeface="Helvetica Neue"/>
              </a:rPr>
              <a:t>Сергеевич</a:t>
            </a:r>
            <a:endParaRPr sz="3000" dirty="0">
              <a:latin typeface="Helvetica Neue"/>
              <a:cs typeface="Helvetica Neue"/>
            </a:endParaRPr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9EE1F260-0AE7-F944-BFE0-23A9B6FD44BC}"/>
              </a:ext>
            </a:extLst>
          </p:cNvPr>
          <p:cNvSpPr txBox="1"/>
          <p:nvPr/>
        </p:nvSpPr>
        <p:spPr>
          <a:xfrm>
            <a:off x="8467508" y="8875048"/>
            <a:ext cx="3914775" cy="23724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795780" algn="l"/>
                <a:tab pos="2181860" algn="l"/>
                <a:tab pos="2393315" algn="l"/>
              </a:tabLst>
            </a:pPr>
            <a:r>
              <a:rPr sz="145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#</a:t>
            </a:r>
            <a:r>
              <a:rPr sz="1450" dirty="0" err="1">
                <a:solidFill>
                  <a:srgbClr val="005E82"/>
                </a:solidFill>
                <a:latin typeface="HelveticaNeueCyr-Medium"/>
                <a:cs typeface="HelveticaNeueCyr-Medium"/>
              </a:rPr>
              <a:t>ВБлагодарность</a:t>
            </a:r>
            <a:r>
              <a:rPr lang="en-US" sz="145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   </a:t>
            </a:r>
            <a:r>
              <a:rPr lang="en-US" sz="1450" dirty="0">
                <a:solidFill>
                  <a:srgbClr val="005E82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–</a:t>
            </a:r>
            <a:r>
              <a:rPr lang="en-US" sz="1450" dirty="0">
                <a:solidFill>
                  <a:srgbClr val="005E82"/>
                </a:solidFill>
                <a:uFill>
                  <a:solidFill>
                    <a:srgbClr val="005E82"/>
                  </a:solidFill>
                </a:u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––</a:t>
            </a:r>
            <a:r>
              <a:rPr sz="1450" dirty="0">
                <a:solidFill>
                  <a:srgbClr val="005E82"/>
                </a:solidFill>
                <a:latin typeface="Times New Roman"/>
                <a:cs typeface="Times New Roman"/>
              </a:rPr>
              <a:t>	</a:t>
            </a:r>
            <a:r>
              <a:rPr sz="1450" b="1" spc="5" dirty="0">
                <a:solidFill>
                  <a:srgbClr val="005E82"/>
                </a:solidFill>
                <a:latin typeface="HelveticaNeueCyr"/>
                <a:cs typeface="HelveticaNeueCyr"/>
              </a:rPr>
              <a:t>vblagodarnost.ru</a:t>
            </a:r>
            <a:endParaRPr sz="1450" dirty="0">
              <a:latin typeface="HelveticaNeueCyr"/>
              <a:cs typeface="HelveticaNeueCy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256C88F-C2AB-3E45-AA28-B94301EABA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21956"/>
            <a:ext cx="12992100" cy="975360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491067" y="544314"/>
            <a:ext cx="3135630" cy="800100"/>
          </a:xfrm>
          <a:prstGeom prst="rect">
            <a:avLst/>
          </a:prstGeom>
          <a:solidFill>
            <a:srgbClr val="ED1C24"/>
          </a:solidFill>
        </p:spPr>
        <p:txBody>
          <a:bodyPr vert="horz" wrap="square" lIns="0" tIns="0" rIns="0" bIns="0" rtlCol="0">
            <a:spAutoFit/>
          </a:bodyPr>
          <a:lstStyle/>
          <a:p>
            <a:pPr marL="143510">
              <a:lnSpc>
                <a:spcPts val="5890"/>
              </a:lnSpc>
            </a:pPr>
            <a:r>
              <a:rPr sz="5650" spc="-11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Главные</a:t>
            </a:r>
            <a:endParaRPr sz="5650">
              <a:latin typeface="HelveticaNeueCyr-Medium"/>
              <a:cs typeface="HelveticaNeueCyr-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1067" y="1433314"/>
            <a:ext cx="5674995" cy="800100"/>
          </a:xfrm>
          <a:prstGeom prst="rect">
            <a:avLst/>
          </a:prstGeom>
          <a:solidFill>
            <a:srgbClr val="ED1C24"/>
          </a:solidFill>
        </p:spPr>
        <p:txBody>
          <a:bodyPr vert="horz" wrap="square" lIns="0" tIns="0" rIns="0" bIns="0" rtlCol="0">
            <a:spAutoFit/>
          </a:bodyPr>
          <a:lstStyle/>
          <a:p>
            <a:pPr marL="143510">
              <a:lnSpc>
                <a:spcPts val="5890"/>
              </a:lnSpc>
            </a:pPr>
            <a:r>
              <a:rPr sz="5650" spc="5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события</a:t>
            </a:r>
            <a:r>
              <a:rPr sz="5650" spc="-4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 </a:t>
            </a:r>
            <a:r>
              <a:rPr sz="5650" spc="1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фонда</a:t>
            </a:r>
            <a:endParaRPr sz="5650">
              <a:latin typeface="HelveticaNeueCyr-Medium"/>
              <a:cs typeface="HelveticaNeueCyr-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2300" y="2194041"/>
            <a:ext cx="3369945" cy="8890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650" spc="5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202</a:t>
            </a:r>
            <a:r>
              <a:rPr lang="ru-RU" sz="5650" spc="5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0</a:t>
            </a:r>
            <a:r>
              <a:rPr sz="5650" spc="-8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</a:t>
            </a:r>
            <a:r>
              <a:rPr sz="5650" spc="-35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года</a:t>
            </a:r>
            <a:endParaRPr sz="5650" dirty="0">
              <a:latin typeface="HelveticaNeueCyr-Medium"/>
              <a:cs typeface="HelveticaNeueCyr-Medium"/>
            </a:endParaRP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6DE5E76E-216A-C04F-95D7-6FDE8ECCDC52}"/>
              </a:ext>
            </a:extLst>
          </p:cNvPr>
          <p:cNvSpPr txBox="1"/>
          <p:nvPr/>
        </p:nvSpPr>
        <p:spPr>
          <a:xfrm>
            <a:off x="8467508" y="8875048"/>
            <a:ext cx="3914775" cy="23724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795780" algn="l"/>
                <a:tab pos="2181860" algn="l"/>
                <a:tab pos="2393315" algn="l"/>
              </a:tabLst>
            </a:pPr>
            <a:r>
              <a:rPr sz="145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#</a:t>
            </a:r>
            <a:r>
              <a:rPr sz="1450" dirty="0" err="1">
                <a:solidFill>
                  <a:srgbClr val="005E82"/>
                </a:solidFill>
                <a:latin typeface="HelveticaNeueCyr-Medium"/>
                <a:cs typeface="HelveticaNeueCyr-Medium"/>
              </a:rPr>
              <a:t>ВБлагодарность</a:t>
            </a:r>
            <a:r>
              <a:rPr lang="en-US" sz="145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   </a:t>
            </a:r>
            <a:r>
              <a:rPr lang="en-US" sz="1450" dirty="0">
                <a:solidFill>
                  <a:srgbClr val="005E82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–</a:t>
            </a:r>
            <a:r>
              <a:rPr lang="en-US" sz="1450" dirty="0">
                <a:solidFill>
                  <a:srgbClr val="005E82"/>
                </a:solidFill>
                <a:uFill>
                  <a:solidFill>
                    <a:srgbClr val="005E82"/>
                  </a:solidFill>
                </a:u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––</a:t>
            </a:r>
            <a:r>
              <a:rPr sz="1450" dirty="0">
                <a:solidFill>
                  <a:srgbClr val="005E82"/>
                </a:solidFill>
                <a:latin typeface="Times New Roman"/>
                <a:cs typeface="Times New Roman"/>
              </a:rPr>
              <a:t>	</a:t>
            </a:r>
            <a:r>
              <a:rPr sz="1450" b="1" spc="5" dirty="0">
                <a:solidFill>
                  <a:srgbClr val="005E82"/>
                </a:solidFill>
                <a:latin typeface="HelveticaNeueCyr"/>
                <a:cs typeface="HelveticaNeueCyr"/>
              </a:rPr>
              <a:t>vblagodarnost.ru</a:t>
            </a:r>
            <a:endParaRPr sz="1450" dirty="0">
              <a:latin typeface="HelveticaNeueCyr"/>
              <a:cs typeface="HelveticaNeueCyr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98C376-E673-9E44-8E3C-B418E96823AC}"/>
              </a:ext>
            </a:extLst>
          </p:cNvPr>
          <p:cNvSpPr txBox="1"/>
          <p:nvPr/>
        </p:nvSpPr>
        <p:spPr>
          <a:xfrm>
            <a:off x="254000" y="3338612"/>
            <a:ext cx="7239000" cy="8463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00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Исполнитель </a:t>
            </a:r>
            <a:r>
              <a:rPr lang="ru-RU" sz="2000" dirty="0" err="1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Нойз</a:t>
            </a:r>
            <a:r>
              <a:rPr lang="ru-RU" sz="200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МС выпустил трек в поддержку медиков</a:t>
            </a:r>
            <a:r>
              <a:rPr lang="en-US" sz="200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ru-RU" sz="200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все вырученные средства от продажи трека он перечислил в наш фонд</a:t>
            </a:r>
            <a:r>
              <a:rPr lang="en-US" sz="200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</a:t>
            </a:r>
            <a:r>
              <a:rPr lang="ru-RU" sz="200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для оказания помощи медикам</a:t>
            </a:r>
          </a:p>
          <a:p>
            <a:r>
              <a:rPr lang="ru-RU" sz="200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  <a:r>
              <a:rPr lang="en-US" sz="200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 </a:t>
            </a:r>
            <a:r>
              <a:rPr lang="ru-RU" sz="200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На протяжении полугода</a:t>
            </a:r>
            <a:r>
              <a:rPr lang="en-US" sz="200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</a:t>
            </a:r>
            <a:r>
              <a:rPr lang="ru-RU" sz="200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мы обеспечивали питанием медиков КТЦ</a:t>
            </a:r>
            <a:r>
              <a:rPr lang="en-US" sz="200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</a:t>
            </a:r>
            <a:r>
              <a:rPr lang="ru-RU" sz="200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чьи силы были направлены на борьбу с </a:t>
            </a:r>
            <a:r>
              <a:rPr lang="en-US" sz="200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Covid-19</a:t>
            </a:r>
          </a:p>
          <a:p>
            <a:r>
              <a:rPr lang="ru-RU" sz="200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  <a:r>
              <a:rPr lang="en-US" sz="200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 </a:t>
            </a:r>
            <a:r>
              <a:rPr lang="ru-RU" sz="200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Мы обеспечивали питьевой водой пациентов городских поликлиник</a:t>
            </a:r>
          </a:p>
          <a:p>
            <a:r>
              <a:rPr lang="ru-RU" sz="200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  <a:r>
              <a:rPr lang="en-US" sz="200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  <a:r>
              <a:rPr lang="ru-RU" sz="200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Мы обеспечили 12 медицинских учреждений республики Дагестан средствами индивидуальной защиты</a:t>
            </a:r>
          </a:p>
          <a:p>
            <a:r>
              <a:rPr lang="ru-RU" sz="200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  <a:r>
              <a:rPr lang="en-US" sz="200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  <a:r>
              <a:rPr lang="ru-RU" sz="200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Мы обеспечили средствами индивидуальной защиты медиков города Тульский (республика Адыгея)</a:t>
            </a:r>
          </a:p>
          <a:p>
            <a:r>
              <a:rPr lang="ru-RU" sz="200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6</a:t>
            </a:r>
            <a:r>
              <a:rPr lang="en-US" sz="200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  <a:r>
              <a:rPr lang="ru-RU" sz="200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Мы обеспечили средствами индивидуальной защиты медиков роддома  города Балашиха</a:t>
            </a:r>
          </a:p>
          <a:p>
            <a:r>
              <a:rPr lang="ru-RU" sz="200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7</a:t>
            </a:r>
            <a:r>
              <a:rPr lang="en-US" sz="200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  <a:r>
              <a:rPr lang="ru-RU" sz="200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Мы обеспечили средствами индивидуальной защиты медиков Пермского края</a:t>
            </a:r>
          </a:p>
          <a:p>
            <a:r>
              <a:rPr lang="ru-RU" sz="200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8</a:t>
            </a:r>
            <a:r>
              <a:rPr lang="en-US" sz="200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  <a:r>
              <a:rPr lang="ru-RU" sz="200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Мы обеспечили средствами индивидуальной защиты медиков поселка Фряново Московской области</a:t>
            </a:r>
          </a:p>
          <a:p>
            <a:endParaRPr lang="ru-RU" sz="2400" dirty="0">
              <a:solidFill>
                <a:schemeClr val="tx2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ru-RU" sz="2400" dirty="0">
              <a:solidFill>
                <a:schemeClr val="tx2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ru-RU" sz="2400" dirty="0">
              <a:solidFill>
                <a:schemeClr val="tx2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ru-RU" sz="2400" dirty="0">
              <a:solidFill>
                <a:schemeClr val="tx2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ru-RU" sz="2400" dirty="0">
              <a:solidFill>
                <a:schemeClr val="tx2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ru-RU" sz="2400" dirty="0">
              <a:solidFill>
                <a:schemeClr val="tx2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0AC6F1D0-1920-A84B-92A6-B9A3EA9E94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992100" cy="975360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491067" y="544314"/>
            <a:ext cx="1967230" cy="800100"/>
          </a:xfrm>
          <a:prstGeom prst="rect">
            <a:avLst/>
          </a:prstGeom>
          <a:solidFill>
            <a:srgbClr val="ED1C24"/>
          </a:solidFill>
        </p:spPr>
        <p:txBody>
          <a:bodyPr vert="horz" wrap="square" lIns="0" tIns="0" rIns="0" bIns="0" rtlCol="0">
            <a:spAutoFit/>
          </a:bodyPr>
          <a:lstStyle/>
          <a:p>
            <a:pPr marL="143510">
              <a:lnSpc>
                <a:spcPts val="5890"/>
              </a:lnSpc>
            </a:pPr>
            <a:r>
              <a:rPr sz="5650" spc="1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СМИ</a:t>
            </a:r>
            <a:endParaRPr sz="5650">
              <a:latin typeface="HelveticaNeueCyr-Medium"/>
              <a:cs typeface="HelveticaNeueCyr-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1067" y="1433314"/>
            <a:ext cx="3181350" cy="800100"/>
          </a:xfrm>
          <a:prstGeom prst="rect">
            <a:avLst/>
          </a:prstGeom>
          <a:solidFill>
            <a:srgbClr val="ED1C24"/>
          </a:solidFill>
        </p:spPr>
        <p:txBody>
          <a:bodyPr vert="horz" wrap="square" lIns="0" tIns="0" rIns="0" bIns="0" rtlCol="0">
            <a:spAutoFit/>
          </a:bodyPr>
          <a:lstStyle/>
          <a:p>
            <a:pPr marL="143510">
              <a:lnSpc>
                <a:spcPts val="5890"/>
              </a:lnSpc>
            </a:pPr>
            <a:r>
              <a:rPr sz="5650" spc="5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o</a:t>
            </a:r>
            <a:r>
              <a:rPr sz="5650" spc="-55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 </a:t>
            </a:r>
            <a:r>
              <a:rPr sz="5650" spc="1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фонде</a:t>
            </a:r>
            <a:endParaRPr sz="5650">
              <a:latin typeface="HelveticaNeueCyr-Medium"/>
              <a:cs typeface="HelveticaNeueCyr-Medium"/>
            </a:endParaRP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DD289CDE-C6F6-3D45-833E-81138CA57420}"/>
              </a:ext>
            </a:extLst>
          </p:cNvPr>
          <p:cNvSpPr txBox="1"/>
          <p:nvPr/>
        </p:nvSpPr>
        <p:spPr>
          <a:xfrm>
            <a:off x="8467508" y="8875048"/>
            <a:ext cx="3914775" cy="23724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795780" algn="l"/>
                <a:tab pos="2181860" algn="l"/>
                <a:tab pos="2393315" algn="l"/>
              </a:tabLst>
            </a:pPr>
            <a:r>
              <a:rPr sz="145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#</a:t>
            </a:r>
            <a:r>
              <a:rPr sz="1450" dirty="0" err="1">
                <a:solidFill>
                  <a:srgbClr val="005E82"/>
                </a:solidFill>
                <a:latin typeface="HelveticaNeueCyr-Medium"/>
                <a:cs typeface="HelveticaNeueCyr-Medium"/>
              </a:rPr>
              <a:t>ВБлагодарность</a:t>
            </a:r>
            <a:r>
              <a:rPr lang="en-US" sz="145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   </a:t>
            </a:r>
            <a:r>
              <a:rPr lang="en-US" sz="1450" dirty="0">
                <a:solidFill>
                  <a:srgbClr val="005E82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–</a:t>
            </a:r>
            <a:r>
              <a:rPr lang="en-US" sz="1450" dirty="0">
                <a:solidFill>
                  <a:srgbClr val="005E82"/>
                </a:solidFill>
                <a:uFill>
                  <a:solidFill>
                    <a:srgbClr val="005E82"/>
                  </a:solidFill>
                </a:u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––</a:t>
            </a:r>
            <a:r>
              <a:rPr sz="1450" dirty="0">
                <a:solidFill>
                  <a:srgbClr val="005E82"/>
                </a:solidFill>
                <a:latin typeface="Times New Roman"/>
                <a:cs typeface="Times New Roman"/>
              </a:rPr>
              <a:t>	</a:t>
            </a:r>
            <a:r>
              <a:rPr sz="1450" b="1" spc="5" dirty="0">
                <a:solidFill>
                  <a:srgbClr val="005E82"/>
                </a:solidFill>
                <a:latin typeface="HelveticaNeueCyr"/>
                <a:cs typeface="HelveticaNeueCyr"/>
              </a:rPr>
              <a:t>vblagodarnost.ru</a:t>
            </a:r>
            <a:endParaRPr sz="1450" dirty="0">
              <a:latin typeface="HelveticaNeueCyr"/>
              <a:cs typeface="HelveticaNeueCyr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DCF7C6FC-0800-E745-A4E9-2A28F23553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992100" cy="97536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91067" y="544314"/>
            <a:ext cx="7173595" cy="800100"/>
          </a:xfrm>
          <a:prstGeom prst="rect">
            <a:avLst/>
          </a:prstGeom>
          <a:solidFill>
            <a:srgbClr val="ED1C24"/>
          </a:solidFill>
        </p:spPr>
        <p:txBody>
          <a:bodyPr vert="horz" wrap="square" lIns="0" tIns="0" rIns="0" bIns="0" rtlCol="0">
            <a:spAutoFit/>
          </a:bodyPr>
          <a:lstStyle/>
          <a:p>
            <a:pPr marL="143510">
              <a:lnSpc>
                <a:spcPts val="5890"/>
              </a:lnSpc>
            </a:pPr>
            <a:r>
              <a:rPr sz="5650" spc="-15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Благотворительные</a:t>
            </a:r>
            <a:endParaRPr sz="5650">
              <a:latin typeface="HelveticaNeueCyr-Medium"/>
              <a:cs typeface="HelveticaNeueCyr-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1067" y="1433314"/>
            <a:ext cx="6713220" cy="800100"/>
          </a:xfrm>
          <a:prstGeom prst="rect">
            <a:avLst/>
          </a:prstGeom>
          <a:solidFill>
            <a:srgbClr val="ED1C24"/>
          </a:solidFill>
        </p:spPr>
        <p:txBody>
          <a:bodyPr vert="horz" wrap="square" lIns="0" tIns="0" rIns="0" bIns="0" rtlCol="0">
            <a:spAutoFit/>
          </a:bodyPr>
          <a:lstStyle/>
          <a:p>
            <a:pPr marL="143510">
              <a:lnSpc>
                <a:spcPts val="5890"/>
              </a:lnSpc>
            </a:pPr>
            <a:r>
              <a:rPr sz="5650" spc="1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программы</a:t>
            </a:r>
            <a:r>
              <a:rPr sz="5650" spc="-6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 </a:t>
            </a:r>
            <a:r>
              <a:rPr sz="5650" spc="1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фонда</a:t>
            </a:r>
            <a:endParaRPr sz="5650">
              <a:latin typeface="HelveticaNeueCyr-Medium"/>
              <a:cs typeface="HelveticaNeueCyr-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1067" y="2322314"/>
            <a:ext cx="3632200" cy="800100"/>
          </a:xfrm>
          <a:prstGeom prst="rect">
            <a:avLst/>
          </a:prstGeom>
          <a:solidFill>
            <a:srgbClr val="ED1C24"/>
          </a:solidFill>
        </p:spPr>
        <p:txBody>
          <a:bodyPr vert="horz" wrap="square" lIns="0" tIns="0" rIns="0" bIns="0" rtlCol="0">
            <a:spAutoFit/>
          </a:bodyPr>
          <a:lstStyle/>
          <a:p>
            <a:pPr marL="143510">
              <a:lnSpc>
                <a:spcPts val="5885"/>
              </a:lnSpc>
            </a:pPr>
            <a:r>
              <a:rPr sz="5650" spc="5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2020</a:t>
            </a:r>
            <a:r>
              <a:rPr sz="5650" spc="-5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 </a:t>
            </a:r>
            <a:r>
              <a:rPr sz="5650" spc="-35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года</a:t>
            </a:r>
            <a:endParaRPr sz="5650">
              <a:latin typeface="HelveticaNeueCyr-Medium"/>
              <a:cs typeface="HelveticaNeueCyr-Medium"/>
            </a:endParaRP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AEDDED47-B451-7C44-8B24-8C85C92F6779}"/>
              </a:ext>
            </a:extLst>
          </p:cNvPr>
          <p:cNvSpPr txBox="1"/>
          <p:nvPr/>
        </p:nvSpPr>
        <p:spPr>
          <a:xfrm>
            <a:off x="8467508" y="8875048"/>
            <a:ext cx="3914775" cy="23724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795780" algn="l"/>
                <a:tab pos="2181860" algn="l"/>
                <a:tab pos="2393315" algn="l"/>
              </a:tabLst>
            </a:pPr>
            <a:r>
              <a:rPr sz="145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#</a:t>
            </a:r>
            <a:r>
              <a:rPr sz="1450" dirty="0" err="1">
                <a:solidFill>
                  <a:srgbClr val="005E82"/>
                </a:solidFill>
                <a:latin typeface="HelveticaNeueCyr-Medium"/>
                <a:cs typeface="HelveticaNeueCyr-Medium"/>
              </a:rPr>
              <a:t>ВБлагодарность</a:t>
            </a:r>
            <a:r>
              <a:rPr lang="en-US" sz="145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   </a:t>
            </a:r>
            <a:r>
              <a:rPr lang="en-US" sz="1450" dirty="0">
                <a:solidFill>
                  <a:srgbClr val="005E82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–</a:t>
            </a:r>
            <a:r>
              <a:rPr lang="en-US" sz="1450" dirty="0">
                <a:solidFill>
                  <a:srgbClr val="005E82"/>
                </a:solidFill>
                <a:uFill>
                  <a:solidFill>
                    <a:srgbClr val="005E82"/>
                  </a:solidFill>
                </a:u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––</a:t>
            </a:r>
            <a:r>
              <a:rPr sz="1450" dirty="0">
                <a:solidFill>
                  <a:srgbClr val="005E82"/>
                </a:solidFill>
                <a:latin typeface="Times New Roman"/>
                <a:cs typeface="Times New Roman"/>
              </a:rPr>
              <a:t>	</a:t>
            </a:r>
            <a:r>
              <a:rPr sz="1450" b="1" spc="5" dirty="0">
                <a:solidFill>
                  <a:srgbClr val="005E82"/>
                </a:solidFill>
                <a:latin typeface="HelveticaNeueCyr"/>
                <a:cs typeface="HelveticaNeueCyr"/>
              </a:rPr>
              <a:t>vblagodarnost.ru</a:t>
            </a:r>
            <a:endParaRPr sz="1450" dirty="0">
              <a:latin typeface="HelveticaNeueCyr"/>
              <a:cs typeface="HelveticaNeueCyr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D53F37-B698-0749-9372-81A01500F21B}"/>
              </a:ext>
            </a:extLst>
          </p:cNvPr>
          <p:cNvSpPr txBox="1"/>
          <p:nvPr/>
        </p:nvSpPr>
        <p:spPr>
          <a:xfrm>
            <a:off x="491067" y="3496986"/>
            <a:ext cx="1189121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Наш благотворительны фонд помогает по трем программам</a:t>
            </a:r>
            <a:r>
              <a:rPr lang="en-US" sz="280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:</a:t>
            </a:r>
            <a:endParaRPr lang="ru-RU" sz="2800" dirty="0">
              <a:solidFill>
                <a:schemeClr val="tx2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en-US" sz="2800" dirty="0">
              <a:solidFill>
                <a:schemeClr val="tx2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US" sz="280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1. </a:t>
            </a:r>
            <a:r>
              <a:rPr lang="ru-RU" sz="280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Помощь медицинским работникам в оплате расходов на обследование и лечение </a:t>
            </a:r>
            <a:endParaRPr lang="en-US" sz="2800" dirty="0">
              <a:solidFill>
                <a:schemeClr val="tx2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US" sz="280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2.</a:t>
            </a:r>
            <a:r>
              <a:rPr lang="ru-RU" sz="280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Помощь медицинским работникам</a:t>
            </a:r>
            <a:r>
              <a:rPr lang="en-US" sz="280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</a:t>
            </a:r>
            <a:r>
              <a:rPr lang="ru-RU" sz="280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пострадавшим от несчастных случаев</a:t>
            </a:r>
            <a:endParaRPr lang="en-US" sz="2800" dirty="0">
              <a:solidFill>
                <a:schemeClr val="tx2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US" sz="280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3. </a:t>
            </a:r>
            <a:r>
              <a:rPr lang="ru-RU" sz="280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Помощь медицинским работникам и их семьям</a:t>
            </a:r>
            <a:r>
              <a:rPr lang="en-US" sz="280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</a:t>
            </a:r>
            <a:r>
              <a:rPr lang="ru-RU" sz="280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пострадавшим от </a:t>
            </a:r>
            <a:r>
              <a:rPr lang="en-US" sz="2800" dirty="0">
                <a:solidFill>
                  <a:schemeClr val="tx2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COVID-19</a:t>
            </a:r>
          </a:p>
          <a:p>
            <a:endParaRPr lang="en-US" sz="28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ru-RU" sz="28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hlinkClick r:id="rId3"/>
              </a:rPr>
              <a:t>Подробнее с программами можно ознакомиться на сайте</a:t>
            </a:r>
            <a:endParaRPr lang="ru-RU" sz="2800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Shape&#10;&#10;Description automatically generated">
            <a:extLst>
              <a:ext uri="{FF2B5EF4-FFF2-40B4-BE49-F238E27FC236}">
                <a16:creationId xmlns:a16="http://schemas.microsoft.com/office/drawing/2014/main" id="{BB6898E7-C32F-7646-8BCE-F7C393F236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992100" cy="97536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596900" y="3746500"/>
            <a:ext cx="1346200" cy="467995"/>
            <a:chOff x="596900" y="3746500"/>
            <a:chExt cx="1346200" cy="467995"/>
          </a:xfrm>
        </p:grpSpPr>
        <p:sp>
          <p:nvSpPr>
            <p:cNvPr id="4" name="object 4"/>
            <p:cNvSpPr/>
            <p:nvPr/>
          </p:nvSpPr>
          <p:spPr>
            <a:xfrm>
              <a:off x="603250" y="3752850"/>
              <a:ext cx="1333500" cy="455295"/>
            </a:xfrm>
            <a:custGeom>
              <a:avLst/>
              <a:gdLst/>
              <a:ahLst/>
              <a:cxnLst/>
              <a:rect l="l" t="t" r="r" b="b"/>
              <a:pathLst>
                <a:path w="1333500" h="455295">
                  <a:moveTo>
                    <a:pt x="1333500" y="0"/>
                  </a:moveTo>
                  <a:lnTo>
                    <a:pt x="0" y="0"/>
                  </a:lnTo>
                  <a:lnTo>
                    <a:pt x="0" y="454964"/>
                  </a:lnTo>
                  <a:lnTo>
                    <a:pt x="1333500" y="454964"/>
                  </a:lnTo>
                  <a:lnTo>
                    <a:pt x="13335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03250" y="3752850"/>
              <a:ext cx="1333500" cy="455295"/>
            </a:xfrm>
            <a:custGeom>
              <a:avLst/>
              <a:gdLst/>
              <a:ahLst/>
              <a:cxnLst/>
              <a:rect l="l" t="t" r="r" b="b"/>
              <a:pathLst>
                <a:path w="1333500" h="455295">
                  <a:moveTo>
                    <a:pt x="0" y="454964"/>
                  </a:moveTo>
                  <a:lnTo>
                    <a:pt x="1333500" y="454964"/>
                  </a:lnTo>
                  <a:lnTo>
                    <a:pt x="1333500" y="0"/>
                  </a:lnTo>
                  <a:lnTo>
                    <a:pt x="0" y="0"/>
                  </a:lnTo>
                  <a:lnTo>
                    <a:pt x="0" y="454964"/>
                  </a:lnTo>
                  <a:close/>
                </a:path>
              </a:pathLst>
            </a:custGeom>
            <a:ln w="12700">
              <a:solidFill>
                <a:srgbClr val="3897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596900" y="4686300"/>
            <a:ext cx="1549400" cy="467995"/>
            <a:chOff x="596900" y="4686300"/>
            <a:chExt cx="1549400" cy="467995"/>
          </a:xfrm>
        </p:grpSpPr>
        <p:sp>
          <p:nvSpPr>
            <p:cNvPr id="7" name="object 7"/>
            <p:cNvSpPr/>
            <p:nvPr/>
          </p:nvSpPr>
          <p:spPr>
            <a:xfrm>
              <a:off x="603250" y="4692650"/>
              <a:ext cx="1536700" cy="455295"/>
            </a:xfrm>
            <a:custGeom>
              <a:avLst/>
              <a:gdLst/>
              <a:ahLst/>
              <a:cxnLst/>
              <a:rect l="l" t="t" r="r" b="b"/>
              <a:pathLst>
                <a:path w="1536700" h="455295">
                  <a:moveTo>
                    <a:pt x="1536700" y="0"/>
                  </a:moveTo>
                  <a:lnTo>
                    <a:pt x="0" y="0"/>
                  </a:lnTo>
                  <a:lnTo>
                    <a:pt x="0" y="454964"/>
                  </a:lnTo>
                  <a:lnTo>
                    <a:pt x="1536700" y="454964"/>
                  </a:lnTo>
                  <a:lnTo>
                    <a:pt x="15367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03250" y="4692650"/>
              <a:ext cx="1536700" cy="455295"/>
            </a:xfrm>
            <a:custGeom>
              <a:avLst/>
              <a:gdLst/>
              <a:ahLst/>
              <a:cxnLst/>
              <a:rect l="l" t="t" r="r" b="b"/>
              <a:pathLst>
                <a:path w="1536700" h="455295">
                  <a:moveTo>
                    <a:pt x="0" y="454964"/>
                  </a:moveTo>
                  <a:lnTo>
                    <a:pt x="1536700" y="454964"/>
                  </a:lnTo>
                  <a:lnTo>
                    <a:pt x="1536700" y="0"/>
                  </a:lnTo>
                  <a:lnTo>
                    <a:pt x="0" y="0"/>
                  </a:lnTo>
                  <a:lnTo>
                    <a:pt x="0" y="454964"/>
                  </a:lnTo>
                  <a:close/>
                </a:path>
              </a:pathLst>
            </a:custGeom>
            <a:ln w="12700">
              <a:solidFill>
                <a:srgbClr val="3897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596900" y="6870700"/>
            <a:ext cx="1981200" cy="467995"/>
            <a:chOff x="596900" y="6870700"/>
            <a:chExt cx="1981200" cy="467995"/>
          </a:xfrm>
        </p:grpSpPr>
        <p:sp>
          <p:nvSpPr>
            <p:cNvPr id="10" name="object 10"/>
            <p:cNvSpPr/>
            <p:nvPr/>
          </p:nvSpPr>
          <p:spPr>
            <a:xfrm>
              <a:off x="603250" y="6877050"/>
              <a:ext cx="1968500" cy="455295"/>
            </a:xfrm>
            <a:custGeom>
              <a:avLst/>
              <a:gdLst/>
              <a:ahLst/>
              <a:cxnLst/>
              <a:rect l="l" t="t" r="r" b="b"/>
              <a:pathLst>
                <a:path w="1968500" h="455295">
                  <a:moveTo>
                    <a:pt x="1968500" y="0"/>
                  </a:moveTo>
                  <a:lnTo>
                    <a:pt x="0" y="0"/>
                  </a:lnTo>
                  <a:lnTo>
                    <a:pt x="0" y="454964"/>
                  </a:lnTo>
                  <a:lnTo>
                    <a:pt x="1968500" y="454964"/>
                  </a:lnTo>
                  <a:lnTo>
                    <a:pt x="19685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03250" y="6877050"/>
              <a:ext cx="1968500" cy="455295"/>
            </a:xfrm>
            <a:custGeom>
              <a:avLst/>
              <a:gdLst/>
              <a:ahLst/>
              <a:cxnLst/>
              <a:rect l="l" t="t" r="r" b="b"/>
              <a:pathLst>
                <a:path w="1968500" h="455295">
                  <a:moveTo>
                    <a:pt x="0" y="454964"/>
                  </a:moveTo>
                  <a:lnTo>
                    <a:pt x="1968500" y="454964"/>
                  </a:lnTo>
                  <a:lnTo>
                    <a:pt x="1968500" y="0"/>
                  </a:lnTo>
                  <a:lnTo>
                    <a:pt x="0" y="0"/>
                  </a:lnTo>
                  <a:lnTo>
                    <a:pt x="0" y="454964"/>
                  </a:lnTo>
                  <a:close/>
                </a:path>
              </a:pathLst>
            </a:custGeom>
            <a:ln w="12700">
              <a:solidFill>
                <a:srgbClr val="3897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491067" y="715599"/>
            <a:ext cx="8321040" cy="800100"/>
          </a:xfrm>
          <a:custGeom>
            <a:avLst/>
            <a:gdLst/>
            <a:ahLst/>
            <a:cxnLst/>
            <a:rect l="l" t="t" r="r" b="b"/>
            <a:pathLst>
              <a:path w="8321040" h="800100">
                <a:moveTo>
                  <a:pt x="0" y="800100"/>
                </a:moveTo>
                <a:lnTo>
                  <a:pt x="8320684" y="800100"/>
                </a:lnTo>
                <a:lnTo>
                  <a:pt x="8320684" y="0"/>
                </a:lnTo>
                <a:lnTo>
                  <a:pt x="0" y="0"/>
                </a:lnTo>
                <a:lnTo>
                  <a:pt x="0" y="80010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1067" y="1604599"/>
            <a:ext cx="11331575" cy="800100"/>
          </a:xfrm>
          <a:custGeom>
            <a:avLst/>
            <a:gdLst/>
            <a:ahLst/>
            <a:cxnLst/>
            <a:rect l="l" t="t" r="r" b="b"/>
            <a:pathLst>
              <a:path w="11331575" h="800100">
                <a:moveTo>
                  <a:pt x="0" y="800100"/>
                </a:moveTo>
                <a:lnTo>
                  <a:pt x="11330978" y="800100"/>
                </a:lnTo>
                <a:lnTo>
                  <a:pt x="11330978" y="0"/>
                </a:lnTo>
                <a:lnTo>
                  <a:pt x="0" y="0"/>
                </a:lnTo>
                <a:lnTo>
                  <a:pt x="0" y="80010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91067" y="2493599"/>
            <a:ext cx="10431145" cy="800100"/>
          </a:xfrm>
          <a:custGeom>
            <a:avLst/>
            <a:gdLst/>
            <a:ahLst/>
            <a:cxnLst/>
            <a:rect l="l" t="t" r="r" b="b"/>
            <a:pathLst>
              <a:path w="10431145" h="800100">
                <a:moveTo>
                  <a:pt x="0" y="800100"/>
                </a:moveTo>
                <a:lnTo>
                  <a:pt x="10430738" y="800100"/>
                </a:lnTo>
                <a:lnTo>
                  <a:pt x="10430738" y="0"/>
                </a:lnTo>
                <a:lnTo>
                  <a:pt x="0" y="0"/>
                </a:lnTo>
                <a:lnTo>
                  <a:pt x="0" y="80010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491067" y="544314"/>
            <a:ext cx="12022665" cy="8842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pc="1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Помощь</a:t>
            </a:r>
            <a:r>
              <a:rPr spc="-85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spc="1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медицинским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622300" y="1476540"/>
            <a:ext cx="11068685" cy="177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2725" marR="5080" indent="-200660">
              <a:lnSpc>
                <a:spcPts val="7000"/>
              </a:lnSpc>
            </a:pPr>
            <a:r>
              <a:rPr sz="5650" spc="5" dirty="0">
                <a:solidFill>
                  <a:srgbClr val="FFFFFF"/>
                </a:solidFill>
                <a:latin typeface="HelveticaNeue-Medium"/>
                <a:cs typeface="HelveticaNeue-Medium"/>
              </a:rPr>
              <a:t>работникам в оплате расходов </a:t>
            </a:r>
            <a:r>
              <a:rPr sz="5650" spc="-1555" dirty="0">
                <a:solidFill>
                  <a:srgbClr val="FFFFFF"/>
                </a:solidFill>
                <a:latin typeface="HelveticaNeue-Medium"/>
                <a:cs typeface="HelveticaNeue-Medium"/>
              </a:rPr>
              <a:t> </a:t>
            </a:r>
            <a:r>
              <a:rPr sz="5650" spc="5" dirty="0">
                <a:solidFill>
                  <a:srgbClr val="FFFFFF"/>
                </a:solidFill>
                <a:latin typeface="HelveticaNeue-Medium"/>
                <a:cs typeface="HelveticaNeue-Medium"/>
              </a:rPr>
              <a:t>на</a:t>
            </a:r>
            <a:r>
              <a:rPr sz="5650" dirty="0">
                <a:solidFill>
                  <a:srgbClr val="FFFFFF"/>
                </a:solidFill>
                <a:latin typeface="HelveticaNeue-Medium"/>
                <a:cs typeface="HelveticaNeue-Medium"/>
              </a:rPr>
              <a:t> </a:t>
            </a:r>
            <a:r>
              <a:rPr sz="5650" spc="5" dirty="0">
                <a:solidFill>
                  <a:srgbClr val="FFFFFF"/>
                </a:solidFill>
                <a:latin typeface="HelveticaNeue-Medium"/>
                <a:cs typeface="HelveticaNeue-Medium"/>
              </a:rPr>
              <a:t>обследование</a:t>
            </a:r>
            <a:r>
              <a:rPr sz="5650" dirty="0">
                <a:solidFill>
                  <a:srgbClr val="FFFFFF"/>
                </a:solidFill>
                <a:latin typeface="HelveticaNeue-Medium"/>
                <a:cs typeface="HelveticaNeue-Medium"/>
              </a:rPr>
              <a:t> </a:t>
            </a:r>
            <a:r>
              <a:rPr sz="5650" spc="10" dirty="0">
                <a:solidFill>
                  <a:srgbClr val="FFFFFF"/>
                </a:solidFill>
                <a:latin typeface="HelveticaNeue-Medium"/>
                <a:cs typeface="HelveticaNeue-Medium"/>
              </a:rPr>
              <a:t>и</a:t>
            </a:r>
            <a:r>
              <a:rPr sz="5650" dirty="0">
                <a:solidFill>
                  <a:srgbClr val="FFFFFF"/>
                </a:solidFill>
                <a:latin typeface="HelveticaNeue-Medium"/>
                <a:cs typeface="HelveticaNeue-Medium"/>
              </a:rPr>
              <a:t> </a:t>
            </a:r>
            <a:r>
              <a:rPr sz="5650" spc="5" dirty="0">
                <a:solidFill>
                  <a:srgbClr val="FFFFFF"/>
                </a:solidFill>
                <a:latin typeface="HelveticaNeue-Medium"/>
                <a:cs typeface="HelveticaNeue-Medium"/>
              </a:rPr>
              <a:t>лечение</a:t>
            </a:r>
            <a:endParaRPr sz="5650" dirty="0">
              <a:latin typeface="HelveticaNeue-Medium"/>
              <a:cs typeface="HelveticaNeue-Medium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03250" y="3752850"/>
            <a:ext cx="1333500" cy="455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750">
              <a:lnSpc>
                <a:spcPts val="2905"/>
              </a:lnSpc>
            </a:pPr>
            <a:r>
              <a:rPr sz="2600" dirty="0">
                <a:solidFill>
                  <a:srgbClr val="3897BE"/>
                </a:solidFill>
                <a:latin typeface="HelveticaNeue-Medium"/>
                <a:cs typeface="HelveticaNeue-Medium"/>
              </a:rPr>
              <a:t>Задачи:</a:t>
            </a:r>
            <a:endParaRPr sz="2600">
              <a:latin typeface="HelveticaNeue-Medium"/>
              <a:cs typeface="HelveticaNeue-Medium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984375" y="3712922"/>
            <a:ext cx="1060577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solidFill>
                  <a:srgbClr val="FFFFFF"/>
                </a:solidFill>
                <a:latin typeface="HelveticaNeue-Medium"/>
                <a:cs typeface="HelveticaNeue-Medium"/>
              </a:rPr>
              <a:t>оказание</a:t>
            </a:r>
            <a:r>
              <a:rPr sz="2600" spc="-25" dirty="0">
                <a:solidFill>
                  <a:srgbClr val="FFFFFF"/>
                </a:solidFill>
                <a:latin typeface="HelveticaNeue-Medium"/>
                <a:cs typeface="HelveticaNeue-Medium"/>
              </a:rPr>
              <a:t> </a:t>
            </a:r>
            <a:r>
              <a:rPr sz="2600" dirty="0">
                <a:solidFill>
                  <a:srgbClr val="FFFFFF"/>
                </a:solidFill>
                <a:latin typeface="HelveticaNeue-Medium"/>
                <a:cs typeface="HelveticaNeue-Medium"/>
              </a:rPr>
              <a:t>благотворительной</a:t>
            </a:r>
            <a:r>
              <a:rPr sz="2600" spc="-25" dirty="0">
                <a:solidFill>
                  <a:srgbClr val="FFFFFF"/>
                </a:solidFill>
                <a:latin typeface="HelveticaNeue-Medium"/>
                <a:cs typeface="HelveticaNeue-Medium"/>
              </a:rPr>
              <a:t> </a:t>
            </a:r>
            <a:r>
              <a:rPr sz="2600" dirty="0">
                <a:solidFill>
                  <a:srgbClr val="FFFFFF"/>
                </a:solidFill>
                <a:latin typeface="HelveticaNeue-Medium"/>
                <a:cs typeface="HelveticaNeue-Medium"/>
              </a:rPr>
              <a:t>помощи</a:t>
            </a:r>
            <a:r>
              <a:rPr sz="2600" spc="-25" dirty="0">
                <a:solidFill>
                  <a:srgbClr val="FFFFFF"/>
                </a:solidFill>
                <a:latin typeface="HelveticaNeue-Medium"/>
                <a:cs typeface="HelveticaNeue-Medium"/>
              </a:rPr>
              <a:t> </a:t>
            </a:r>
            <a:r>
              <a:rPr sz="2600" dirty="0">
                <a:solidFill>
                  <a:srgbClr val="FFFFFF"/>
                </a:solidFill>
                <a:latin typeface="HelveticaNeue-Medium"/>
                <a:cs typeface="HelveticaNeue-Medium"/>
              </a:rPr>
              <a:t>медицинским</a:t>
            </a:r>
            <a:r>
              <a:rPr sz="2600" spc="-25" dirty="0">
                <a:solidFill>
                  <a:srgbClr val="FFFFFF"/>
                </a:solidFill>
                <a:latin typeface="HelveticaNeue-Medium"/>
                <a:cs typeface="HelveticaNeue-Medium"/>
              </a:rPr>
              <a:t> </a:t>
            </a:r>
            <a:r>
              <a:rPr sz="2600" dirty="0">
                <a:solidFill>
                  <a:srgbClr val="FFFFFF"/>
                </a:solidFill>
                <a:latin typeface="HelveticaNeue-Medium"/>
                <a:cs typeface="HelveticaNeue-Medium"/>
              </a:rPr>
              <a:t>работникам</a:t>
            </a:r>
            <a:endParaRPr sz="2600">
              <a:latin typeface="HelveticaNeue-Medium"/>
              <a:cs typeface="HelveticaNeue-Medium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22300" y="4109162"/>
            <a:ext cx="1199642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solidFill>
                  <a:srgbClr val="FFFFFF"/>
                </a:solidFill>
                <a:latin typeface="HelveticaNeue-Medium"/>
                <a:cs typeface="HelveticaNeue-Medium"/>
              </a:rPr>
              <a:t>и</a:t>
            </a:r>
            <a:r>
              <a:rPr sz="2600" spc="-320" dirty="0">
                <a:solidFill>
                  <a:srgbClr val="FFFFFF"/>
                </a:solidFill>
                <a:latin typeface="HelveticaNeue-Medium"/>
                <a:cs typeface="HelveticaNeue-Medium"/>
              </a:rPr>
              <a:t> </a:t>
            </a:r>
            <a:r>
              <a:rPr sz="2600" dirty="0">
                <a:solidFill>
                  <a:srgbClr val="FFFFFF"/>
                </a:solidFill>
                <a:latin typeface="HelveticaNeue-Medium"/>
                <a:cs typeface="HelveticaNeue-Medium"/>
              </a:rPr>
              <a:t>членам</a:t>
            </a:r>
            <a:r>
              <a:rPr sz="2600" spc="-320" dirty="0">
                <a:solidFill>
                  <a:srgbClr val="FFFFFF"/>
                </a:solidFill>
                <a:latin typeface="HelveticaNeue-Medium"/>
                <a:cs typeface="HelveticaNeue-Medium"/>
              </a:rPr>
              <a:t> </a:t>
            </a:r>
            <a:r>
              <a:rPr sz="2600" dirty="0">
                <a:solidFill>
                  <a:srgbClr val="FFFFFF"/>
                </a:solidFill>
                <a:latin typeface="HelveticaNeue-Medium"/>
                <a:cs typeface="HelveticaNeue-Medium"/>
              </a:rPr>
              <a:t>их</a:t>
            </a:r>
            <a:r>
              <a:rPr sz="2600" spc="-320" dirty="0">
                <a:solidFill>
                  <a:srgbClr val="FFFFFF"/>
                </a:solidFill>
                <a:latin typeface="HelveticaNeue-Medium"/>
                <a:cs typeface="HelveticaNeue-Medium"/>
              </a:rPr>
              <a:t> </a:t>
            </a:r>
            <a:r>
              <a:rPr sz="2600" dirty="0">
                <a:solidFill>
                  <a:srgbClr val="FFFFFF"/>
                </a:solidFill>
                <a:latin typeface="HelveticaNeue-Medium"/>
                <a:cs typeface="HelveticaNeue-Medium"/>
              </a:rPr>
              <a:t>семей,</a:t>
            </a:r>
            <a:r>
              <a:rPr sz="2600" spc="-320" dirty="0">
                <a:solidFill>
                  <a:srgbClr val="FFFFFF"/>
                </a:solidFill>
                <a:latin typeface="HelveticaNeue-Medium"/>
                <a:cs typeface="HelveticaNeue-Medium"/>
              </a:rPr>
              <a:t> </a:t>
            </a:r>
            <a:r>
              <a:rPr sz="2600" dirty="0">
                <a:solidFill>
                  <a:srgbClr val="FFFFFF"/>
                </a:solidFill>
                <a:latin typeface="HelveticaNeue-Medium"/>
                <a:cs typeface="HelveticaNeue-Medium"/>
              </a:rPr>
              <a:t>которым</a:t>
            </a:r>
            <a:r>
              <a:rPr sz="2600" spc="-320" dirty="0">
                <a:solidFill>
                  <a:srgbClr val="FFFFFF"/>
                </a:solidFill>
                <a:latin typeface="HelveticaNeue-Medium"/>
                <a:cs typeface="HelveticaNeue-Medium"/>
              </a:rPr>
              <a:t> </a:t>
            </a:r>
            <a:r>
              <a:rPr sz="2600" dirty="0">
                <a:solidFill>
                  <a:srgbClr val="FFFFFF"/>
                </a:solidFill>
                <a:latin typeface="HelveticaNeue-Medium"/>
                <a:cs typeface="HelveticaNeue-Medium"/>
              </a:rPr>
              <a:t>необходимо</a:t>
            </a:r>
            <a:r>
              <a:rPr sz="2600" spc="-320" dirty="0">
                <a:solidFill>
                  <a:srgbClr val="FFFFFF"/>
                </a:solidFill>
                <a:latin typeface="HelveticaNeue-Medium"/>
                <a:cs typeface="HelveticaNeue-Medium"/>
              </a:rPr>
              <a:t> </a:t>
            </a:r>
            <a:r>
              <a:rPr sz="2600" dirty="0">
                <a:solidFill>
                  <a:srgbClr val="FFFFFF"/>
                </a:solidFill>
                <a:latin typeface="HelveticaNeue-Medium"/>
                <a:cs typeface="HelveticaNeue-Medium"/>
              </a:rPr>
              <a:t>платное</a:t>
            </a:r>
            <a:r>
              <a:rPr sz="2600" spc="-320" dirty="0">
                <a:solidFill>
                  <a:srgbClr val="FFFFFF"/>
                </a:solidFill>
                <a:latin typeface="HelveticaNeue-Medium"/>
                <a:cs typeface="HelveticaNeue-Medium"/>
              </a:rPr>
              <a:t> </a:t>
            </a:r>
            <a:r>
              <a:rPr sz="2600" dirty="0">
                <a:solidFill>
                  <a:srgbClr val="FFFFFF"/>
                </a:solidFill>
                <a:latin typeface="HelveticaNeue-Medium"/>
                <a:cs typeface="HelveticaNeue-Medium"/>
              </a:rPr>
              <a:t>лечение</a:t>
            </a:r>
            <a:r>
              <a:rPr sz="2600" spc="-320" dirty="0">
                <a:solidFill>
                  <a:srgbClr val="FFFFFF"/>
                </a:solidFill>
                <a:latin typeface="HelveticaNeue-Medium"/>
                <a:cs typeface="HelveticaNeue-Medium"/>
              </a:rPr>
              <a:t> </a:t>
            </a:r>
            <a:r>
              <a:rPr sz="2600" dirty="0">
                <a:solidFill>
                  <a:srgbClr val="FFFFFF"/>
                </a:solidFill>
                <a:latin typeface="HelveticaNeue-Medium"/>
                <a:cs typeface="HelveticaNeue-Medium"/>
              </a:rPr>
              <a:t>и</a:t>
            </a:r>
            <a:r>
              <a:rPr sz="2600" spc="-320" dirty="0">
                <a:solidFill>
                  <a:srgbClr val="FFFFFF"/>
                </a:solidFill>
                <a:latin typeface="HelveticaNeue-Medium"/>
                <a:cs typeface="HelveticaNeue-Medium"/>
              </a:rPr>
              <a:t> </a:t>
            </a:r>
            <a:r>
              <a:rPr sz="2600" dirty="0">
                <a:solidFill>
                  <a:srgbClr val="FFFFFF"/>
                </a:solidFill>
                <a:latin typeface="HelveticaNeue-Medium"/>
                <a:cs typeface="HelveticaNeue-Medium"/>
              </a:rPr>
              <a:t>обследование</a:t>
            </a:r>
            <a:endParaRPr sz="2600">
              <a:latin typeface="HelveticaNeue-Medium"/>
              <a:cs typeface="HelveticaNeue-Medium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03250" y="4692650"/>
            <a:ext cx="1549400" cy="45529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1750">
              <a:lnSpc>
                <a:spcPct val="100000"/>
              </a:lnSpc>
              <a:spcBef>
                <a:spcPts val="25"/>
              </a:spcBef>
            </a:pPr>
            <a:r>
              <a:rPr sz="2600" dirty="0">
                <a:solidFill>
                  <a:srgbClr val="3897BE"/>
                </a:solidFill>
                <a:latin typeface="HelveticaNeue-Medium"/>
                <a:cs typeface="HelveticaNeue-Medium"/>
              </a:rPr>
              <a:t>Проекты:</a:t>
            </a:r>
            <a:endParaRPr sz="2600">
              <a:latin typeface="HelveticaNeue-Medium"/>
              <a:cs typeface="HelveticaNeue-Medium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221128" y="4683050"/>
            <a:ext cx="935291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solidFill>
                  <a:srgbClr val="FFFFFF"/>
                </a:solidFill>
                <a:latin typeface="HelveticaNeue-Medium"/>
                <a:cs typeface="HelveticaNeue-Medium"/>
              </a:rPr>
              <a:t>Врач</a:t>
            </a:r>
            <a:r>
              <a:rPr sz="2600" spc="-20" dirty="0">
                <a:solidFill>
                  <a:srgbClr val="FFFFFF"/>
                </a:solidFill>
                <a:latin typeface="HelveticaNeue-Medium"/>
                <a:cs typeface="HelveticaNeue-Medium"/>
              </a:rPr>
              <a:t> </a:t>
            </a:r>
            <a:r>
              <a:rPr sz="2600" dirty="0">
                <a:solidFill>
                  <a:srgbClr val="FFFFFF"/>
                </a:solidFill>
                <a:latin typeface="HelveticaNeue-Medium"/>
                <a:cs typeface="HelveticaNeue-Medium"/>
              </a:rPr>
              <a:t>–</a:t>
            </a:r>
            <a:r>
              <a:rPr sz="2600" spc="-15" dirty="0">
                <a:solidFill>
                  <a:srgbClr val="FFFFFF"/>
                </a:solidFill>
                <a:latin typeface="HelveticaNeue-Medium"/>
                <a:cs typeface="HelveticaNeue-Medium"/>
              </a:rPr>
              <a:t> </a:t>
            </a:r>
            <a:r>
              <a:rPr sz="2600" dirty="0">
                <a:solidFill>
                  <a:srgbClr val="FFFFFF"/>
                </a:solidFill>
                <a:latin typeface="HelveticaNeue-Medium"/>
                <a:cs typeface="HelveticaNeue-Medium"/>
              </a:rPr>
              <a:t>терапевт</a:t>
            </a:r>
            <a:r>
              <a:rPr sz="2600" spc="-15" dirty="0">
                <a:solidFill>
                  <a:srgbClr val="FFFFFF"/>
                </a:solidFill>
                <a:latin typeface="HelveticaNeue-Medium"/>
                <a:cs typeface="HelveticaNeue-Medium"/>
              </a:rPr>
              <a:t> </a:t>
            </a:r>
            <a:r>
              <a:rPr sz="2600" dirty="0">
                <a:solidFill>
                  <a:srgbClr val="FFFFFF"/>
                </a:solidFill>
                <a:latin typeface="HelveticaNeue-Medium"/>
                <a:cs typeface="HelveticaNeue-Medium"/>
              </a:rPr>
              <a:t>Серегин</a:t>
            </a:r>
            <a:r>
              <a:rPr sz="2600" spc="-20" dirty="0">
                <a:solidFill>
                  <a:srgbClr val="FFFFFF"/>
                </a:solidFill>
                <a:latin typeface="HelveticaNeue-Medium"/>
                <a:cs typeface="HelveticaNeue-Medium"/>
              </a:rPr>
              <a:t> </a:t>
            </a:r>
            <a:r>
              <a:rPr sz="2600" dirty="0">
                <a:solidFill>
                  <a:srgbClr val="FFFFFF"/>
                </a:solidFill>
                <a:latin typeface="HelveticaNeue-Medium"/>
                <a:cs typeface="HelveticaNeue-Medium"/>
              </a:rPr>
              <a:t>Денис</a:t>
            </a:r>
            <a:r>
              <a:rPr sz="2600" spc="-15" dirty="0">
                <a:solidFill>
                  <a:srgbClr val="FFFFFF"/>
                </a:solidFill>
                <a:latin typeface="HelveticaNeue-Medium"/>
                <a:cs typeface="HelveticaNeue-Medium"/>
              </a:rPr>
              <a:t> </a:t>
            </a:r>
            <a:r>
              <a:rPr sz="2600" dirty="0">
                <a:solidFill>
                  <a:srgbClr val="FFFFFF"/>
                </a:solidFill>
                <a:latin typeface="HelveticaNeue-Medium"/>
                <a:cs typeface="HelveticaNeue-Medium"/>
              </a:rPr>
              <a:t>Владимирович</a:t>
            </a:r>
            <a:r>
              <a:rPr sz="2600" spc="-15" dirty="0">
                <a:solidFill>
                  <a:srgbClr val="FFFFFF"/>
                </a:solidFill>
                <a:latin typeface="HelveticaNeue-Medium"/>
                <a:cs typeface="HelveticaNeue-Medium"/>
              </a:rPr>
              <a:t> </a:t>
            </a:r>
            <a:r>
              <a:rPr sz="2600" dirty="0">
                <a:solidFill>
                  <a:srgbClr val="FFFFFF"/>
                </a:solidFill>
                <a:latin typeface="HelveticaNeue-Medium"/>
                <a:cs typeface="HelveticaNeue-Medium"/>
              </a:rPr>
              <a:t>(диагноз:</a:t>
            </a:r>
            <a:endParaRPr sz="2600">
              <a:latin typeface="HelveticaNeue-Medium"/>
              <a:cs typeface="HelveticaNeue-Medium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22300" y="5079289"/>
            <a:ext cx="12002135" cy="297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600" spc="5" dirty="0">
                <a:solidFill>
                  <a:srgbClr val="FFFFFF"/>
                </a:solidFill>
                <a:latin typeface="HelveticaNeue-Medium"/>
                <a:cs typeface="HelveticaNeue-Medium"/>
              </a:rPr>
              <a:t>последствиявторичногогнойногоменингоэнцефалитасмножественными </a:t>
            </a:r>
            <a:r>
              <a:rPr sz="2600" spc="-710" dirty="0">
                <a:solidFill>
                  <a:srgbClr val="FFFFFF"/>
                </a:solidFill>
                <a:latin typeface="HelveticaNeue-Medium"/>
                <a:cs typeface="HelveticaNeue-Medium"/>
              </a:rPr>
              <a:t> </a:t>
            </a:r>
            <a:r>
              <a:rPr sz="2600" dirty="0">
                <a:solidFill>
                  <a:srgbClr val="FFFFFF"/>
                </a:solidFill>
                <a:latin typeface="HelveticaNeue-Medium"/>
                <a:cs typeface="HelveticaNeue-Medium"/>
              </a:rPr>
              <a:t>абсцессами</a:t>
            </a:r>
            <a:r>
              <a:rPr sz="2600" spc="-450" dirty="0">
                <a:solidFill>
                  <a:srgbClr val="FFFFFF"/>
                </a:solidFill>
                <a:latin typeface="HelveticaNeue-Medium"/>
                <a:cs typeface="HelveticaNeue-Medium"/>
              </a:rPr>
              <a:t> </a:t>
            </a:r>
            <a:r>
              <a:rPr sz="2600" dirty="0">
                <a:solidFill>
                  <a:srgbClr val="FFFFFF"/>
                </a:solidFill>
                <a:latin typeface="HelveticaNeue-Medium"/>
                <a:cs typeface="HelveticaNeue-Medium"/>
              </a:rPr>
              <a:t>головного</a:t>
            </a:r>
            <a:r>
              <a:rPr sz="2600" spc="-450" dirty="0">
                <a:solidFill>
                  <a:srgbClr val="FFFFFF"/>
                </a:solidFill>
                <a:latin typeface="HelveticaNeue-Medium"/>
                <a:cs typeface="HelveticaNeue-Medium"/>
              </a:rPr>
              <a:t> </a:t>
            </a:r>
            <a:r>
              <a:rPr sz="2600" dirty="0">
                <a:solidFill>
                  <a:srgbClr val="FFFFFF"/>
                </a:solidFill>
                <a:latin typeface="HelveticaNeue-Medium"/>
                <a:cs typeface="HelveticaNeue-Medium"/>
              </a:rPr>
              <a:t>мозга.</a:t>
            </a:r>
            <a:r>
              <a:rPr sz="2600" spc="-450" dirty="0">
                <a:solidFill>
                  <a:srgbClr val="FFFFFF"/>
                </a:solidFill>
                <a:latin typeface="HelveticaNeue-Medium"/>
                <a:cs typeface="HelveticaNeue-Medium"/>
              </a:rPr>
              <a:t> </a:t>
            </a:r>
            <a:r>
              <a:rPr sz="2600" dirty="0">
                <a:solidFill>
                  <a:srgbClr val="FFFFFF"/>
                </a:solidFill>
                <a:latin typeface="HelveticaNeue-Medium"/>
                <a:cs typeface="HelveticaNeue-Medium"/>
              </a:rPr>
              <a:t>Спастический</a:t>
            </a:r>
            <a:r>
              <a:rPr sz="2600" spc="-450" dirty="0">
                <a:solidFill>
                  <a:srgbClr val="FFFFFF"/>
                </a:solidFill>
                <a:latin typeface="HelveticaNeue-Medium"/>
                <a:cs typeface="HelveticaNeue-Medium"/>
              </a:rPr>
              <a:t> </a:t>
            </a:r>
            <a:r>
              <a:rPr sz="2600" dirty="0">
                <a:solidFill>
                  <a:srgbClr val="FFFFFF"/>
                </a:solidFill>
                <a:latin typeface="HelveticaNeue-Medium"/>
                <a:cs typeface="HelveticaNeue-Medium"/>
              </a:rPr>
              <a:t>тетрапарез,</a:t>
            </a:r>
            <a:r>
              <a:rPr sz="2600" spc="-450" dirty="0">
                <a:solidFill>
                  <a:srgbClr val="FFFFFF"/>
                </a:solidFill>
                <a:latin typeface="HelveticaNeue-Medium"/>
                <a:cs typeface="HelveticaNeue-Medium"/>
              </a:rPr>
              <a:t> </a:t>
            </a:r>
            <a:r>
              <a:rPr sz="2600" dirty="0">
                <a:solidFill>
                  <a:srgbClr val="FFFFFF"/>
                </a:solidFill>
                <a:latin typeface="HelveticaNeue-Medium"/>
                <a:cs typeface="HelveticaNeue-Medium"/>
              </a:rPr>
              <a:t>глубокий</a:t>
            </a:r>
            <a:r>
              <a:rPr sz="2600" spc="-450" dirty="0">
                <a:solidFill>
                  <a:srgbClr val="FFFFFF"/>
                </a:solidFill>
                <a:latin typeface="HelveticaNeue-Medium"/>
                <a:cs typeface="HelveticaNeue-Medium"/>
              </a:rPr>
              <a:t> </a:t>
            </a:r>
            <a:r>
              <a:rPr sz="2600" dirty="0">
                <a:solidFill>
                  <a:srgbClr val="FFFFFF"/>
                </a:solidFill>
                <a:latin typeface="HelveticaNeue-Medium"/>
                <a:cs typeface="HelveticaNeue-Medium"/>
              </a:rPr>
              <a:t>в</a:t>
            </a:r>
            <a:r>
              <a:rPr sz="2600" spc="-450" dirty="0">
                <a:solidFill>
                  <a:srgbClr val="FFFFFF"/>
                </a:solidFill>
                <a:latin typeface="HelveticaNeue-Medium"/>
                <a:cs typeface="HelveticaNeue-Medium"/>
              </a:rPr>
              <a:t> </a:t>
            </a:r>
            <a:r>
              <a:rPr sz="2600" dirty="0">
                <a:solidFill>
                  <a:srgbClr val="FFFFFF"/>
                </a:solidFill>
                <a:latin typeface="HelveticaNeue-Medium"/>
                <a:cs typeface="HelveticaNeue-Medium"/>
              </a:rPr>
              <a:t>правых  конечностях. Зрительные нарушения. Комплексная моторная афазия </a:t>
            </a:r>
            <a:r>
              <a:rPr sz="2600" spc="5" dirty="0">
                <a:solidFill>
                  <a:srgbClr val="FFFFFF"/>
                </a:solidFill>
                <a:latin typeface="HelveticaNeue-Medium"/>
                <a:cs typeface="HelveticaNeue-Medium"/>
              </a:rPr>
              <a:t> </a:t>
            </a:r>
            <a:r>
              <a:rPr sz="2600" dirty="0">
                <a:solidFill>
                  <a:srgbClr val="FFFFFF"/>
                </a:solidFill>
                <a:latin typeface="HelveticaNeue-Medium"/>
                <a:cs typeface="HelveticaNeue-Medium"/>
              </a:rPr>
              <a:t>грубой</a:t>
            </a:r>
            <a:r>
              <a:rPr sz="2600" spc="-5" dirty="0">
                <a:solidFill>
                  <a:srgbClr val="FFFFFF"/>
                </a:solidFill>
                <a:latin typeface="HelveticaNeue-Medium"/>
                <a:cs typeface="HelveticaNeue-Medium"/>
              </a:rPr>
              <a:t> </a:t>
            </a:r>
            <a:r>
              <a:rPr sz="2600" dirty="0">
                <a:solidFill>
                  <a:srgbClr val="FFFFFF"/>
                </a:solidFill>
                <a:latin typeface="HelveticaNeue-Medium"/>
                <a:cs typeface="HelveticaNeue-Medium"/>
              </a:rPr>
              <a:t>степени</a:t>
            </a:r>
            <a:r>
              <a:rPr sz="2600" spc="-5" dirty="0">
                <a:solidFill>
                  <a:srgbClr val="FFFFFF"/>
                </a:solidFill>
                <a:latin typeface="HelveticaNeue-Medium"/>
                <a:cs typeface="HelveticaNeue-Medium"/>
              </a:rPr>
              <a:t> </a:t>
            </a:r>
            <a:r>
              <a:rPr sz="2600" dirty="0">
                <a:solidFill>
                  <a:srgbClr val="FFFFFF"/>
                </a:solidFill>
                <a:latin typeface="HelveticaNeue-Medium"/>
                <a:cs typeface="HelveticaNeue-Medium"/>
              </a:rPr>
              <a:t>выраженности.</a:t>
            </a:r>
            <a:r>
              <a:rPr sz="2600" spc="-5" dirty="0">
                <a:solidFill>
                  <a:srgbClr val="FFFFFF"/>
                </a:solidFill>
                <a:latin typeface="HelveticaNeue-Medium"/>
                <a:cs typeface="HelveticaNeue-Medium"/>
              </a:rPr>
              <a:t> </a:t>
            </a:r>
            <a:r>
              <a:rPr sz="2600" dirty="0">
                <a:solidFill>
                  <a:srgbClr val="FFFFFF"/>
                </a:solidFill>
                <a:latin typeface="HelveticaNeue-Medium"/>
                <a:cs typeface="HelveticaNeue-Medium"/>
              </a:rPr>
              <a:t>Симптоматическая</a:t>
            </a:r>
            <a:r>
              <a:rPr sz="2600" spc="-5" dirty="0">
                <a:solidFill>
                  <a:srgbClr val="FFFFFF"/>
                </a:solidFill>
                <a:latin typeface="HelveticaNeue-Medium"/>
                <a:cs typeface="HelveticaNeue-Medium"/>
              </a:rPr>
              <a:t> </a:t>
            </a:r>
            <a:r>
              <a:rPr sz="2600" dirty="0">
                <a:solidFill>
                  <a:srgbClr val="FFFFFF"/>
                </a:solidFill>
                <a:latin typeface="HelveticaNeue-Medium"/>
                <a:cs typeface="HelveticaNeue-Medium"/>
              </a:rPr>
              <a:t>эпилепсия)</a:t>
            </a:r>
            <a:endParaRPr sz="2600">
              <a:latin typeface="HelveticaNeue-Medium"/>
              <a:cs typeface="HelveticaNeue-Medium"/>
            </a:endParaRPr>
          </a:p>
          <a:p>
            <a:pPr marL="12700" marR="177800">
              <a:lnSpc>
                <a:spcPct val="100000"/>
              </a:lnSpc>
              <a:spcBef>
                <a:spcPts val="1400"/>
              </a:spcBef>
            </a:pPr>
            <a:r>
              <a:rPr sz="2600" dirty="0">
                <a:solidFill>
                  <a:srgbClr val="3897BE"/>
                </a:solidFill>
                <a:latin typeface="HelveticaNeue-Medium"/>
                <a:cs typeface="HelveticaNeue-Medium"/>
              </a:rPr>
              <a:t>Результаты: </a:t>
            </a:r>
            <a:r>
              <a:rPr sz="2600" dirty="0">
                <a:solidFill>
                  <a:srgbClr val="FFFFFF"/>
                </a:solidFill>
                <a:latin typeface="HelveticaNeue-Medium"/>
                <a:cs typeface="HelveticaNeue-Medium"/>
              </a:rPr>
              <a:t>Закупка жизненно важных лекарственных средств для </a:t>
            </a:r>
            <a:r>
              <a:rPr sz="2600" spc="5" dirty="0">
                <a:solidFill>
                  <a:srgbClr val="FFFFFF"/>
                </a:solidFill>
                <a:latin typeface="HelveticaNeue-Medium"/>
                <a:cs typeface="HelveticaNeue-Medium"/>
              </a:rPr>
              <a:t> </a:t>
            </a:r>
            <a:r>
              <a:rPr sz="2600" dirty="0">
                <a:solidFill>
                  <a:srgbClr val="FFFFFF"/>
                </a:solidFill>
                <a:latin typeface="HelveticaNeue-Medium"/>
                <a:cs typeface="HelveticaNeue-Medium"/>
              </a:rPr>
              <a:t>лечения</a:t>
            </a:r>
            <a:r>
              <a:rPr sz="2600" spc="-15" dirty="0">
                <a:solidFill>
                  <a:srgbClr val="FFFFFF"/>
                </a:solidFill>
                <a:latin typeface="HelveticaNeue-Medium"/>
                <a:cs typeface="HelveticaNeue-Medium"/>
              </a:rPr>
              <a:t> </a:t>
            </a:r>
            <a:r>
              <a:rPr sz="2600" dirty="0">
                <a:solidFill>
                  <a:srgbClr val="FFFFFF"/>
                </a:solidFill>
                <a:latin typeface="HelveticaNeue-Medium"/>
                <a:cs typeface="HelveticaNeue-Medium"/>
              </a:rPr>
              <a:t>Серегина</a:t>
            </a:r>
            <a:r>
              <a:rPr sz="2600" spc="-10" dirty="0">
                <a:solidFill>
                  <a:srgbClr val="FFFFFF"/>
                </a:solidFill>
                <a:latin typeface="HelveticaNeue-Medium"/>
                <a:cs typeface="HelveticaNeue-Medium"/>
              </a:rPr>
              <a:t> </a:t>
            </a:r>
            <a:r>
              <a:rPr sz="2600" dirty="0">
                <a:solidFill>
                  <a:srgbClr val="FFFFFF"/>
                </a:solidFill>
                <a:latin typeface="HelveticaNeue-Medium"/>
                <a:cs typeface="HelveticaNeue-Medium"/>
              </a:rPr>
              <a:t>Д.В.,</a:t>
            </a:r>
            <a:r>
              <a:rPr sz="2600" spc="-15" dirty="0">
                <a:solidFill>
                  <a:srgbClr val="FFFFFF"/>
                </a:solidFill>
                <a:latin typeface="HelveticaNeue-Medium"/>
                <a:cs typeface="HelveticaNeue-Medium"/>
              </a:rPr>
              <a:t> </a:t>
            </a:r>
            <a:r>
              <a:rPr sz="2600" dirty="0">
                <a:solidFill>
                  <a:srgbClr val="FFFFFF"/>
                </a:solidFill>
                <a:latin typeface="HelveticaNeue-Medium"/>
                <a:cs typeface="HelveticaNeue-Medium"/>
              </a:rPr>
              <a:t>которые</a:t>
            </a:r>
            <a:r>
              <a:rPr sz="2600" spc="-10" dirty="0">
                <a:solidFill>
                  <a:srgbClr val="FFFFFF"/>
                </a:solidFill>
                <a:latin typeface="HelveticaNeue-Medium"/>
                <a:cs typeface="HelveticaNeue-Medium"/>
              </a:rPr>
              <a:t> </a:t>
            </a:r>
            <a:r>
              <a:rPr sz="2600" dirty="0">
                <a:solidFill>
                  <a:srgbClr val="FFFFFF"/>
                </a:solidFill>
                <a:latin typeface="HelveticaNeue-Medium"/>
                <a:cs typeface="HelveticaNeue-Medium"/>
              </a:rPr>
              <a:t>не</a:t>
            </a:r>
            <a:r>
              <a:rPr sz="2600" spc="-15" dirty="0">
                <a:solidFill>
                  <a:srgbClr val="FFFFFF"/>
                </a:solidFill>
                <a:latin typeface="HelveticaNeue-Medium"/>
                <a:cs typeface="HelveticaNeue-Medium"/>
              </a:rPr>
              <a:t> </a:t>
            </a:r>
            <a:r>
              <a:rPr sz="2600" dirty="0">
                <a:solidFill>
                  <a:srgbClr val="FFFFFF"/>
                </a:solidFill>
                <a:latin typeface="HelveticaNeue-Medium"/>
                <a:cs typeface="HelveticaNeue-Medium"/>
              </a:rPr>
              <a:t>входят</a:t>
            </a:r>
            <a:r>
              <a:rPr sz="2600" spc="-10" dirty="0">
                <a:solidFill>
                  <a:srgbClr val="FFFFFF"/>
                </a:solidFill>
                <a:latin typeface="HelveticaNeue-Medium"/>
                <a:cs typeface="HelveticaNeue-Medium"/>
              </a:rPr>
              <a:t> </a:t>
            </a:r>
            <a:r>
              <a:rPr sz="2600" dirty="0">
                <a:solidFill>
                  <a:srgbClr val="FFFFFF"/>
                </a:solidFill>
                <a:latin typeface="HelveticaNeue-Medium"/>
                <a:cs typeface="HelveticaNeue-Medium"/>
              </a:rPr>
              <a:t>в</a:t>
            </a:r>
            <a:r>
              <a:rPr sz="2600" spc="-15" dirty="0">
                <a:solidFill>
                  <a:srgbClr val="FFFFFF"/>
                </a:solidFill>
                <a:latin typeface="HelveticaNeue-Medium"/>
                <a:cs typeface="HelveticaNeue-Medium"/>
              </a:rPr>
              <a:t> </a:t>
            </a:r>
            <a:r>
              <a:rPr sz="2600" dirty="0">
                <a:solidFill>
                  <a:srgbClr val="FFFFFF"/>
                </a:solidFill>
                <a:latin typeface="HelveticaNeue-Medium"/>
                <a:cs typeface="HelveticaNeue-Medium"/>
              </a:rPr>
              <a:t>программу</a:t>
            </a:r>
            <a:r>
              <a:rPr sz="2600" spc="-10" dirty="0">
                <a:solidFill>
                  <a:srgbClr val="FFFFFF"/>
                </a:solidFill>
                <a:latin typeface="HelveticaNeue-Medium"/>
                <a:cs typeface="HelveticaNeue-Medium"/>
              </a:rPr>
              <a:t> </a:t>
            </a:r>
            <a:r>
              <a:rPr sz="2600" dirty="0">
                <a:solidFill>
                  <a:srgbClr val="FFFFFF"/>
                </a:solidFill>
                <a:latin typeface="HelveticaNeue-Medium"/>
                <a:cs typeface="HelveticaNeue-Medium"/>
              </a:rPr>
              <a:t>лекарственного </a:t>
            </a:r>
            <a:r>
              <a:rPr sz="2600" spc="-710" dirty="0">
                <a:solidFill>
                  <a:srgbClr val="FFFFFF"/>
                </a:solidFill>
                <a:latin typeface="HelveticaNeue-Medium"/>
                <a:cs typeface="HelveticaNeue-Medium"/>
              </a:rPr>
              <a:t> </a:t>
            </a:r>
            <a:r>
              <a:rPr sz="2600" dirty="0">
                <a:solidFill>
                  <a:srgbClr val="FFFFFF"/>
                </a:solidFill>
                <a:latin typeface="HelveticaNeue-Medium"/>
                <a:cs typeface="HelveticaNeue-Medium"/>
              </a:rPr>
              <a:t>обеспечения</a:t>
            </a:r>
            <a:r>
              <a:rPr sz="2600" spc="-5" dirty="0">
                <a:solidFill>
                  <a:srgbClr val="FFFFFF"/>
                </a:solidFill>
                <a:latin typeface="HelveticaNeue-Medium"/>
                <a:cs typeface="HelveticaNeue-Medium"/>
              </a:rPr>
              <a:t> </a:t>
            </a:r>
            <a:r>
              <a:rPr sz="2600" dirty="0">
                <a:solidFill>
                  <a:srgbClr val="FFFFFF"/>
                </a:solidFill>
                <a:latin typeface="HelveticaNeue-Medium"/>
                <a:cs typeface="HelveticaNeue-Medium"/>
              </a:rPr>
              <a:t>ОМС</a:t>
            </a:r>
            <a:endParaRPr sz="2600">
              <a:latin typeface="HelveticaNeue-Medium"/>
              <a:cs typeface="HelveticaNeue-Medium"/>
            </a:endParaRPr>
          </a:p>
        </p:txBody>
      </p:sp>
      <p:sp>
        <p:nvSpPr>
          <p:cNvPr id="27" name="object 2">
            <a:extLst>
              <a:ext uri="{FF2B5EF4-FFF2-40B4-BE49-F238E27FC236}">
                <a16:creationId xmlns:a16="http://schemas.microsoft.com/office/drawing/2014/main" id="{F2CEEE6C-4188-0B4E-9E03-18E4979F7305}"/>
              </a:ext>
            </a:extLst>
          </p:cNvPr>
          <p:cNvSpPr txBox="1"/>
          <p:nvPr/>
        </p:nvSpPr>
        <p:spPr>
          <a:xfrm>
            <a:off x="8467508" y="8875048"/>
            <a:ext cx="3914775" cy="23724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795780" algn="l"/>
                <a:tab pos="2181860" algn="l"/>
                <a:tab pos="2393315" algn="l"/>
              </a:tabLst>
            </a:pPr>
            <a:r>
              <a:rPr sz="145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#</a:t>
            </a:r>
            <a:r>
              <a:rPr sz="1450" dirty="0" err="1">
                <a:solidFill>
                  <a:srgbClr val="005E82"/>
                </a:solidFill>
                <a:latin typeface="HelveticaNeueCyr-Medium"/>
                <a:cs typeface="HelveticaNeueCyr-Medium"/>
              </a:rPr>
              <a:t>ВБлагодарность</a:t>
            </a:r>
            <a:r>
              <a:rPr lang="en-US" sz="145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   </a:t>
            </a:r>
            <a:r>
              <a:rPr lang="en-US" sz="1450" dirty="0">
                <a:solidFill>
                  <a:srgbClr val="005E82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–</a:t>
            </a:r>
            <a:r>
              <a:rPr lang="en-US" sz="1450" dirty="0">
                <a:solidFill>
                  <a:srgbClr val="005E82"/>
                </a:solidFill>
                <a:uFill>
                  <a:solidFill>
                    <a:srgbClr val="005E82"/>
                  </a:solidFill>
                </a:u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––</a:t>
            </a:r>
            <a:r>
              <a:rPr sz="1450" dirty="0">
                <a:solidFill>
                  <a:srgbClr val="005E82"/>
                </a:solidFill>
                <a:latin typeface="Times New Roman"/>
                <a:cs typeface="Times New Roman"/>
              </a:rPr>
              <a:t>	</a:t>
            </a:r>
            <a:r>
              <a:rPr sz="1450" b="1" spc="5" dirty="0">
                <a:solidFill>
                  <a:srgbClr val="005E82"/>
                </a:solidFill>
                <a:latin typeface="HelveticaNeueCyr"/>
                <a:cs typeface="HelveticaNeueCyr"/>
              </a:rPr>
              <a:t>vblagodarnost.ru</a:t>
            </a:r>
            <a:endParaRPr sz="1450" dirty="0">
              <a:latin typeface="HelveticaNeueCyr"/>
              <a:cs typeface="HelveticaNeueCyr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75E9A91F-E013-354B-82E5-155FEA7340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992100" cy="975360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91067" y="610817"/>
            <a:ext cx="11362690" cy="730969"/>
          </a:xfrm>
          <a:prstGeom prst="rect">
            <a:avLst/>
          </a:prstGeom>
          <a:solidFill>
            <a:srgbClr val="ED1C24"/>
          </a:solidFill>
        </p:spPr>
        <p:txBody>
          <a:bodyPr vert="horz" wrap="square" lIns="0" tIns="0" rIns="0" bIns="0" rtlCol="0">
            <a:spAutoFit/>
          </a:bodyPr>
          <a:lstStyle/>
          <a:p>
            <a:pPr marL="143510">
              <a:lnSpc>
                <a:spcPts val="5720"/>
              </a:lnSpc>
              <a:tabLst>
                <a:tab pos="2795270" algn="l"/>
                <a:tab pos="7117080" algn="l"/>
                <a:tab pos="10845800" algn="l"/>
              </a:tabLst>
            </a:pPr>
            <a:r>
              <a:rPr sz="48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Помощь	медицинским	работникам	и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1067" y="1499817"/>
            <a:ext cx="11980545" cy="800100"/>
          </a:xfrm>
          <a:prstGeom prst="rect">
            <a:avLst/>
          </a:prstGeom>
          <a:solidFill>
            <a:srgbClr val="ED1C24"/>
          </a:solidFill>
        </p:spPr>
        <p:txBody>
          <a:bodyPr vert="horz" wrap="square" lIns="0" tIns="0" rIns="0" bIns="0" rtlCol="0">
            <a:spAutoFit/>
          </a:bodyPr>
          <a:lstStyle/>
          <a:p>
            <a:pPr marL="143510">
              <a:lnSpc>
                <a:spcPts val="5720"/>
              </a:lnSpc>
              <a:tabLst>
                <a:tab pos="1012825" algn="l"/>
                <a:tab pos="3534410" algn="l"/>
                <a:tab pos="8211820" algn="l"/>
                <a:tab pos="9036050" algn="l"/>
              </a:tabLst>
            </a:pPr>
            <a:r>
              <a:rPr sz="4800" dirty="0">
                <a:solidFill>
                  <a:srgbClr val="FFFFFF"/>
                </a:solidFill>
                <a:latin typeface="HelveticaNeue-Medium"/>
                <a:cs typeface="HelveticaNeue-Medium"/>
              </a:rPr>
              <a:t>их	семьям,	пострадавшим	от	COVID-19</a:t>
            </a:r>
            <a:endParaRPr sz="4800" dirty="0">
              <a:latin typeface="HelveticaNeue-Medium"/>
              <a:cs typeface="HelveticaNeue-Medium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2300" y="2645764"/>
            <a:ext cx="1198753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005E82"/>
                </a:solidFill>
                <a:latin typeface="HelveticaNeue-Medium"/>
                <a:cs typeface="HelveticaNeue-Medium"/>
              </a:rPr>
              <a:t>Задачи:Содействиеиоказаниеблаготворительнойпомощимедицинскиморганизациямимедицинскимработникам,оказывающихпомощь </a:t>
            </a:r>
            <a:r>
              <a:rPr sz="1400" spc="-375" dirty="0">
                <a:solidFill>
                  <a:srgbClr val="005E82"/>
                </a:solidFill>
                <a:latin typeface="HelveticaNeue-Medium"/>
                <a:cs typeface="HelveticaNeue-Medium"/>
              </a:rPr>
              <a:t> </a:t>
            </a:r>
            <a:r>
              <a:rPr sz="1400" dirty="0">
                <a:solidFill>
                  <a:srgbClr val="005E82"/>
                </a:solidFill>
                <a:latin typeface="HelveticaNeue-Medium"/>
                <a:cs typeface="HelveticaNeue-Medium"/>
              </a:rPr>
              <a:t>пациентам</a:t>
            </a:r>
            <a:r>
              <a:rPr sz="1400" spc="-5" dirty="0">
                <a:solidFill>
                  <a:srgbClr val="005E82"/>
                </a:solidFill>
                <a:latin typeface="HelveticaNeue-Medium"/>
                <a:cs typeface="HelveticaNeue-Medium"/>
              </a:rPr>
              <a:t> </a:t>
            </a:r>
            <a:r>
              <a:rPr sz="1400" dirty="0">
                <a:solidFill>
                  <a:srgbClr val="005E82"/>
                </a:solidFill>
                <a:latin typeface="HelveticaNeue-Medium"/>
                <a:cs typeface="HelveticaNeue-Medium"/>
              </a:rPr>
              <a:t>с COVID</a:t>
            </a:r>
            <a:r>
              <a:rPr sz="1400" spc="-5" dirty="0">
                <a:solidFill>
                  <a:srgbClr val="005E82"/>
                </a:solidFill>
                <a:latin typeface="HelveticaNeue-Medium"/>
                <a:cs typeface="HelveticaNeue-Medium"/>
              </a:rPr>
              <a:t> </a:t>
            </a:r>
            <a:r>
              <a:rPr sz="1400" dirty="0">
                <a:solidFill>
                  <a:srgbClr val="005E82"/>
                </a:solidFill>
                <a:latin typeface="HelveticaNeue-Medium"/>
                <a:cs typeface="HelveticaNeue-Medium"/>
              </a:rPr>
              <a:t>– 19,</a:t>
            </a:r>
            <a:r>
              <a:rPr sz="1400" spc="-5" dirty="0">
                <a:solidFill>
                  <a:srgbClr val="005E82"/>
                </a:solidFill>
                <a:latin typeface="HelveticaNeue-Medium"/>
                <a:cs typeface="HelveticaNeue-Medium"/>
              </a:rPr>
              <a:t> </a:t>
            </a:r>
            <a:r>
              <a:rPr sz="1400" dirty="0">
                <a:solidFill>
                  <a:srgbClr val="005E82"/>
                </a:solidFill>
                <a:latin typeface="HelveticaNeue-Medium"/>
                <a:cs typeface="HelveticaNeue-Medium"/>
              </a:rPr>
              <a:t>а также медицинским</a:t>
            </a:r>
            <a:r>
              <a:rPr sz="1400" spc="-5" dirty="0">
                <a:solidFill>
                  <a:srgbClr val="005E82"/>
                </a:solidFill>
                <a:latin typeface="HelveticaNeue-Medium"/>
                <a:cs typeface="HelveticaNeue-Medium"/>
              </a:rPr>
              <a:t> </a:t>
            </a:r>
            <a:r>
              <a:rPr sz="1400" dirty="0">
                <a:solidFill>
                  <a:srgbClr val="005E82"/>
                </a:solidFill>
                <a:latin typeface="HelveticaNeue-Medium"/>
                <a:cs typeface="HelveticaNeue-Medium"/>
              </a:rPr>
              <a:t>работникам и</a:t>
            </a:r>
            <a:r>
              <a:rPr sz="1400" spc="-5" dirty="0">
                <a:solidFill>
                  <a:srgbClr val="005E82"/>
                </a:solidFill>
                <a:latin typeface="HelveticaNeue-Medium"/>
                <a:cs typeface="HelveticaNeue-Medium"/>
              </a:rPr>
              <a:t> </a:t>
            </a:r>
            <a:r>
              <a:rPr sz="1400" dirty="0">
                <a:solidFill>
                  <a:srgbClr val="005E82"/>
                </a:solidFill>
                <a:latin typeface="HelveticaNeue-Medium"/>
                <a:cs typeface="HelveticaNeue-Medium"/>
              </a:rPr>
              <a:t>членам их семей,</a:t>
            </a:r>
            <a:r>
              <a:rPr sz="1400" spc="-5" dirty="0">
                <a:solidFill>
                  <a:srgbClr val="005E82"/>
                </a:solidFill>
                <a:latin typeface="HelveticaNeue-Medium"/>
                <a:cs typeface="HelveticaNeue-Medium"/>
              </a:rPr>
              <a:t> </a:t>
            </a:r>
            <a:r>
              <a:rPr sz="1400" dirty="0">
                <a:solidFill>
                  <a:srgbClr val="005E82"/>
                </a:solidFill>
                <a:latin typeface="HelveticaNeue-Medium"/>
                <a:cs typeface="HelveticaNeue-Medium"/>
              </a:rPr>
              <a:t>пострадавших в</a:t>
            </a:r>
            <a:r>
              <a:rPr sz="1400" spc="-5" dirty="0">
                <a:solidFill>
                  <a:srgbClr val="005E82"/>
                </a:solidFill>
                <a:latin typeface="HelveticaNeue-Medium"/>
                <a:cs typeface="HelveticaNeue-Medium"/>
              </a:rPr>
              <a:t> </a:t>
            </a:r>
            <a:r>
              <a:rPr sz="1400" dirty="0">
                <a:solidFill>
                  <a:srgbClr val="005E82"/>
                </a:solidFill>
                <a:latin typeface="HelveticaNeue-Medium"/>
                <a:cs typeface="HelveticaNeue-Medium"/>
              </a:rPr>
              <a:t>результате COVID –</a:t>
            </a:r>
            <a:r>
              <a:rPr sz="1400" spc="-5" dirty="0">
                <a:solidFill>
                  <a:srgbClr val="005E82"/>
                </a:solidFill>
                <a:latin typeface="HelveticaNeue-Medium"/>
                <a:cs typeface="HelveticaNeue-Medium"/>
              </a:rPr>
              <a:t> </a:t>
            </a:r>
            <a:r>
              <a:rPr sz="1400" dirty="0">
                <a:solidFill>
                  <a:srgbClr val="005E82"/>
                </a:solidFill>
                <a:latin typeface="HelveticaNeue-Medium"/>
                <a:cs typeface="HelveticaNeue-Medium"/>
              </a:rPr>
              <a:t>19</a:t>
            </a:r>
            <a:endParaRPr sz="1400">
              <a:latin typeface="HelveticaNeue-Medium"/>
              <a:cs typeface="HelveticaNeue-Medium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2300" y="3611040"/>
            <a:ext cx="5877560" cy="1518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6700" marR="717550" indent="-254635">
              <a:lnSpc>
                <a:spcPct val="100000"/>
              </a:lnSpc>
              <a:spcBef>
                <a:spcPts val="100"/>
              </a:spcBef>
              <a:buChar char="•"/>
              <a:tabLst>
                <a:tab pos="266700" algn="l"/>
                <a:tab pos="267335" algn="l"/>
              </a:tabLst>
            </a:pPr>
            <a:r>
              <a:rPr sz="1400" dirty="0">
                <a:solidFill>
                  <a:srgbClr val="005E82"/>
                </a:solidFill>
                <a:latin typeface="HelveticaNeue-Medium"/>
                <a:cs typeface="HelveticaNeue-Medium"/>
              </a:rPr>
              <a:t>Макарова</a:t>
            </a:r>
            <a:r>
              <a:rPr sz="1400" spc="-20" dirty="0">
                <a:solidFill>
                  <a:srgbClr val="005E82"/>
                </a:solidFill>
                <a:latin typeface="HelveticaNeue-Medium"/>
                <a:cs typeface="HelveticaNeue-Medium"/>
              </a:rPr>
              <a:t> </a:t>
            </a:r>
            <a:r>
              <a:rPr sz="1400" dirty="0">
                <a:solidFill>
                  <a:srgbClr val="005E82"/>
                </a:solidFill>
                <a:latin typeface="HelveticaNeue-Medium"/>
                <a:cs typeface="HelveticaNeue-Medium"/>
              </a:rPr>
              <a:t>Е.Г.</a:t>
            </a:r>
            <a:r>
              <a:rPr sz="1400" spc="-15" dirty="0">
                <a:solidFill>
                  <a:srgbClr val="005E82"/>
                </a:solidFill>
                <a:latin typeface="HelveticaNeue-Medium"/>
                <a:cs typeface="HelveticaNeue-Medium"/>
              </a:rPr>
              <a:t> </a:t>
            </a:r>
            <a:r>
              <a:rPr sz="1400" dirty="0">
                <a:solidFill>
                  <a:srgbClr val="005E82"/>
                </a:solidFill>
                <a:latin typeface="HelveticaNeue-Medium"/>
                <a:cs typeface="HelveticaNeue-Medium"/>
              </a:rPr>
              <a:t>(вдова</a:t>
            </a:r>
            <a:r>
              <a:rPr sz="1400" spc="-15" dirty="0">
                <a:solidFill>
                  <a:srgbClr val="005E82"/>
                </a:solidFill>
                <a:latin typeface="HelveticaNeue-Medium"/>
                <a:cs typeface="HelveticaNeue-Medium"/>
              </a:rPr>
              <a:t> </a:t>
            </a:r>
            <a:r>
              <a:rPr sz="1400" dirty="0">
                <a:solidFill>
                  <a:srgbClr val="005E82"/>
                </a:solidFill>
                <a:latin typeface="HelveticaNeue-Medium"/>
                <a:cs typeface="HelveticaNeue-Medium"/>
              </a:rPr>
              <a:t>погибшего</a:t>
            </a:r>
            <a:r>
              <a:rPr sz="1400" spc="-20" dirty="0">
                <a:solidFill>
                  <a:srgbClr val="005E82"/>
                </a:solidFill>
                <a:latin typeface="HelveticaNeue-Medium"/>
                <a:cs typeface="HelveticaNeue-Medium"/>
              </a:rPr>
              <a:t> </a:t>
            </a:r>
            <a:r>
              <a:rPr sz="1400" dirty="0">
                <a:solidFill>
                  <a:srgbClr val="005E82"/>
                </a:solidFill>
                <a:latin typeface="HelveticaNeue-Medium"/>
                <a:cs typeface="HelveticaNeue-Medium"/>
              </a:rPr>
              <a:t>врача</a:t>
            </a:r>
            <a:r>
              <a:rPr sz="1400" spc="-15" dirty="0">
                <a:solidFill>
                  <a:srgbClr val="005E82"/>
                </a:solidFill>
                <a:latin typeface="HelveticaNeue-Medium"/>
                <a:cs typeface="HelveticaNeue-Medium"/>
              </a:rPr>
              <a:t> </a:t>
            </a:r>
            <a:r>
              <a:rPr sz="1400" dirty="0">
                <a:solidFill>
                  <a:srgbClr val="005E82"/>
                </a:solidFill>
                <a:latin typeface="HelveticaNeue-Medium"/>
                <a:cs typeface="HelveticaNeue-Medium"/>
              </a:rPr>
              <a:t>общей</a:t>
            </a:r>
            <a:r>
              <a:rPr sz="1400" spc="-15" dirty="0">
                <a:solidFill>
                  <a:srgbClr val="005E82"/>
                </a:solidFill>
                <a:latin typeface="HelveticaNeue-Medium"/>
                <a:cs typeface="HelveticaNeue-Medium"/>
              </a:rPr>
              <a:t> </a:t>
            </a:r>
            <a:r>
              <a:rPr sz="1400" dirty="0">
                <a:solidFill>
                  <a:srgbClr val="005E82"/>
                </a:solidFill>
                <a:latin typeface="HelveticaNeue-Medium"/>
                <a:cs typeface="HelveticaNeue-Medium"/>
              </a:rPr>
              <a:t>практики </a:t>
            </a:r>
            <a:r>
              <a:rPr sz="1400" spc="-380" dirty="0">
                <a:solidFill>
                  <a:srgbClr val="005E82"/>
                </a:solidFill>
                <a:latin typeface="HelveticaNeue-Medium"/>
                <a:cs typeface="HelveticaNeue-Medium"/>
              </a:rPr>
              <a:t> </a:t>
            </a:r>
            <a:r>
              <a:rPr sz="1400" dirty="0">
                <a:solidFill>
                  <a:srgbClr val="005E82"/>
                </a:solidFill>
                <a:latin typeface="HelveticaNeue-Medium"/>
                <a:cs typeface="HelveticaNeue-Medium"/>
              </a:rPr>
              <a:t>(семейного</a:t>
            </a:r>
            <a:r>
              <a:rPr sz="1400" spc="-15" dirty="0">
                <a:solidFill>
                  <a:srgbClr val="005E82"/>
                </a:solidFill>
                <a:latin typeface="HelveticaNeue-Medium"/>
                <a:cs typeface="HelveticaNeue-Medium"/>
              </a:rPr>
              <a:t> </a:t>
            </a:r>
            <a:r>
              <a:rPr sz="1400" dirty="0">
                <a:solidFill>
                  <a:srgbClr val="005E82"/>
                </a:solidFill>
                <a:latin typeface="HelveticaNeue-Medium"/>
                <a:cs typeface="HelveticaNeue-Medium"/>
              </a:rPr>
              <a:t>врача)</a:t>
            </a:r>
            <a:r>
              <a:rPr sz="1400" spc="-15" dirty="0">
                <a:solidFill>
                  <a:srgbClr val="005E82"/>
                </a:solidFill>
                <a:latin typeface="HelveticaNeue-Medium"/>
                <a:cs typeface="HelveticaNeue-Medium"/>
              </a:rPr>
              <a:t> </a:t>
            </a:r>
            <a:r>
              <a:rPr sz="1400" dirty="0">
                <a:solidFill>
                  <a:srgbClr val="005E82"/>
                </a:solidFill>
                <a:latin typeface="HelveticaNeue-Medium"/>
                <a:cs typeface="HelveticaNeue-Medium"/>
              </a:rPr>
              <a:t>ГБУЗ</a:t>
            </a:r>
            <a:r>
              <a:rPr sz="1400" spc="-10" dirty="0">
                <a:solidFill>
                  <a:srgbClr val="005E82"/>
                </a:solidFill>
                <a:latin typeface="HelveticaNeue-Medium"/>
                <a:cs typeface="HelveticaNeue-Medium"/>
              </a:rPr>
              <a:t> </a:t>
            </a:r>
            <a:r>
              <a:rPr sz="1400" dirty="0">
                <a:solidFill>
                  <a:srgbClr val="005E82"/>
                </a:solidFill>
                <a:latin typeface="HelveticaNeue-Medium"/>
                <a:cs typeface="HelveticaNeue-Medium"/>
              </a:rPr>
              <a:t>«ГП</a:t>
            </a:r>
            <a:r>
              <a:rPr sz="1400" spc="-15" dirty="0">
                <a:solidFill>
                  <a:srgbClr val="005E82"/>
                </a:solidFill>
                <a:latin typeface="HelveticaNeue-Medium"/>
                <a:cs typeface="HelveticaNeue-Medium"/>
              </a:rPr>
              <a:t> </a:t>
            </a:r>
            <a:r>
              <a:rPr sz="1400" dirty="0">
                <a:solidFill>
                  <a:srgbClr val="005E82"/>
                </a:solidFill>
                <a:latin typeface="HelveticaNeue-Medium"/>
                <a:cs typeface="HelveticaNeue-Medium"/>
              </a:rPr>
              <a:t>№218</a:t>
            </a:r>
            <a:r>
              <a:rPr sz="1400" spc="-15" dirty="0">
                <a:solidFill>
                  <a:srgbClr val="005E82"/>
                </a:solidFill>
                <a:latin typeface="HelveticaNeue-Medium"/>
                <a:cs typeface="HelveticaNeue-Medium"/>
              </a:rPr>
              <a:t> </a:t>
            </a:r>
            <a:r>
              <a:rPr sz="1400" dirty="0">
                <a:solidFill>
                  <a:srgbClr val="005E82"/>
                </a:solidFill>
                <a:latin typeface="HelveticaNeue-Medium"/>
                <a:cs typeface="HelveticaNeue-Medium"/>
              </a:rPr>
              <a:t>ДЗМ»</a:t>
            </a:r>
            <a:r>
              <a:rPr sz="1400" spc="-10" dirty="0">
                <a:solidFill>
                  <a:srgbClr val="005E82"/>
                </a:solidFill>
                <a:latin typeface="HelveticaNeue-Medium"/>
                <a:cs typeface="HelveticaNeue-Medium"/>
              </a:rPr>
              <a:t> </a:t>
            </a:r>
            <a:r>
              <a:rPr sz="1400" dirty="0">
                <a:solidFill>
                  <a:srgbClr val="005E82"/>
                </a:solidFill>
                <a:latin typeface="HelveticaNeue-Medium"/>
                <a:cs typeface="HelveticaNeue-Medium"/>
              </a:rPr>
              <a:t>Макарова</a:t>
            </a:r>
            <a:r>
              <a:rPr sz="1400" spc="-15" dirty="0">
                <a:solidFill>
                  <a:srgbClr val="005E82"/>
                </a:solidFill>
                <a:latin typeface="HelveticaNeue-Medium"/>
                <a:cs typeface="HelveticaNeue-Medium"/>
              </a:rPr>
              <a:t> </a:t>
            </a:r>
            <a:r>
              <a:rPr sz="1400" dirty="0">
                <a:solidFill>
                  <a:srgbClr val="005E82"/>
                </a:solidFill>
                <a:latin typeface="HelveticaNeue-Medium"/>
                <a:cs typeface="HelveticaNeue-Medium"/>
              </a:rPr>
              <a:t>В.Б.)</a:t>
            </a:r>
            <a:endParaRPr sz="1400">
              <a:latin typeface="HelveticaNeue-Medium"/>
              <a:cs typeface="HelveticaNeue-Medium"/>
            </a:endParaRPr>
          </a:p>
          <a:p>
            <a:pPr marL="266700" marR="5080" indent="-254635">
              <a:lnSpc>
                <a:spcPct val="100000"/>
              </a:lnSpc>
              <a:buChar char="•"/>
              <a:tabLst>
                <a:tab pos="266700" algn="l"/>
                <a:tab pos="267335" algn="l"/>
              </a:tabLst>
            </a:pPr>
            <a:r>
              <a:rPr sz="1400" spc="-15" dirty="0">
                <a:solidFill>
                  <a:srgbClr val="005E82"/>
                </a:solidFill>
                <a:latin typeface="HelveticaNeue-Medium"/>
                <a:cs typeface="HelveticaNeue-Medium"/>
              </a:rPr>
              <a:t>МагомедоваИ.Н.(вдовапогибшегозаведующеготерапевтическим </a:t>
            </a:r>
            <a:r>
              <a:rPr sz="1400" spc="-375" dirty="0">
                <a:solidFill>
                  <a:srgbClr val="005E82"/>
                </a:solidFill>
                <a:latin typeface="HelveticaNeue-Medium"/>
                <a:cs typeface="HelveticaNeue-Medium"/>
              </a:rPr>
              <a:t> </a:t>
            </a:r>
            <a:r>
              <a:rPr sz="1400" dirty="0">
                <a:solidFill>
                  <a:srgbClr val="005E82"/>
                </a:solidFill>
                <a:latin typeface="HelveticaNeue-Medium"/>
                <a:cs typeface="HelveticaNeue-Medium"/>
              </a:rPr>
              <a:t>отделением</a:t>
            </a:r>
            <a:r>
              <a:rPr sz="1400" spc="-5" dirty="0">
                <a:solidFill>
                  <a:srgbClr val="005E82"/>
                </a:solidFill>
                <a:latin typeface="HelveticaNeue-Medium"/>
                <a:cs typeface="HelveticaNeue-Medium"/>
              </a:rPr>
              <a:t> </a:t>
            </a:r>
            <a:r>
              <a:rPr sz="1400" dirty="0">
                <a:solidFill>
                  <a:srgbClr val="005E82"/>
                </a:solidFill>
                <a:latin typeface="HelveticaNeue-Medium"/>
                <a:cs typeface="HelveticaNeue-Medium"/>
              </a:rPr>
              <a:t>ГБУЗ</a:t>
            </a:r>
            <a:r>
              <a:rPr sz="1400" spc="-5" dirty="0">
                <a:solidFill>
                  <a:srgbClr val="005E82"/>
                </a:solidFill>
                <a:latin typeface="HelveticaNeue-Medium"/>
                <a:cs typeface="HelveticaNeue-Medium"/>
              </a:rPr>
              <a:t> </a:t>
            </a:r>
            <a:r>
              <a:rPr sz="1400" dirty="0">
                <a:solidFill>
                  <a:srgbClr val="005E82"/>
                </a:solidFill>
                <a:latin typeface="HelveticaNeue-Medium"/>
                <a:cs typeface="HelveticaNeue-Medium"/>
              </a:rPr>
              <a:t>«ГП</a:t>
            </a:r>
            <a:r>
              <a:rPr sz="1400" spc="-5" dirty="0">
                <a:solidFill>
                  <a:srgbClr val="005E82"/>
                </a:solidFill>
                <a:latin typeface="HelveticaNeue-Medium"/>
                <a:cs typeface="HelveticaNeue-Medium"/>
              </a:rPr>
              <a:t> </a:t>
            </a:r>
            <a:r>
              <a:rPr sz="1400" dirty="0">
                <a:solidFill>
                  <a:srgbClr val="005E82"/>
                </a:solidFill>
                <a:latin typeface="HelveticaNeue-Medium"/>
                <a:cs typeface="HelveticaNeue-Medium"/>
              </a:rPr>
              <a:t>№214</a:t>
            </a:r>
            <a:r>
              <a:rPr sz="1400" spc="-5" dirty="0">
                <a:solidFill>
                  <a:srgbClr val="005E82"/>
                </a:solidFill>
                <a:latin typeface="HelveticaNeue-Medium"/>
                <a:cs typeface="HelveticaNeue-Medium"/>
              </a:rPr>
              <a:t> </a:t>
            </a:r>
            <a:r>
              <a:rPr sz="1400" dirty="0">
                <a:solidFill>
                  <a:srgbClr val="005E82"/>
                </a:solidFill>
                <a:latin typeface="HelveticaNeue-Medium"/>
                <a:cs typeface="HelveticaNeue-Medium"/>
              </a:rPr>
              <a:t>ДЗМ» Магомедова</a:t>
            </a:r>
            <a:r>
              <a:rPr sz="1400" spc="-5" dirty="0">
                <a:solidFill>
                  <a:srgbClr val="005E82"/>
                </a:solidFill>
                <a:latin typeface="HelveticaNeue-Medium"/>
                <a:cs typeface="HelveticaNeue-Medium"/>
              </a:rPr>
              <a:t> </a:t>
            </a:r>
            <a:r>
              <a:rPr sz="1400" dirty="0">
                <a:solidFill>
                  <a:srgbClr val="005E82"/>
                </a:solidFill>
                <a:latin typeface="HelveticaNeue-Medium"/>
                <a:cs typeface="HelveticaNeue-Medium"/>
              </a:rPr>
              <a:t>А.М.)</a:t>
            </a:r>
            <a:endParaRPr sz="1400">
              <a:latin typeface="HelveticaNeue-Medium"/>
              <a:cs typeface="HelveticaNeue-Medium"/>
            </a:endParaRPr>
          </a:p>
          <a:p>
            <a:pPr marL="266700" marR="5080" indent="-254635">
              <a:lnSpc>
                <a:spcPct val="100000"/>
              </a:lnSpc>
              <a:buChar char="•"/>
              <a:tabLst>
                <a:tab pos="266700" algn="l"/>
                <a:tab pos="267335" algn="l"/>
                <a:tab pos="2853690" algn="l"/>
              </a:tabLst>
            </a:pPr>
            <a:r>
              <a:rPr sz="1400" dirty="0">
                <a:solidFill>
                  <a:srgbClr val="005E82"/>
                </a:solidFill>
                <a:latin typeface="HelveticaNeue-Medium"/>
                <a:cs typeface="HelveticaNeue-Medium"/>
              </a:rPr>
              <a:t>Крюкова</a:t>
            </a:r>
            <a:r>
              <a:rPr sz="1400" spc="-240" dirty="0">
                <a:solidFill>
                  <a:srgbClr val="005E82"/>
                </a:solidFill>
                <a:latin typeface="HelveticaNeue-Medium"/>
                <a:cs typeface="HelveticaNeue-Medium"/>
              </a:rPr>
              <a:t> </a:t>
            </a:r>
            <a:r>
              <a:rPr sz="1400" spc="10" dirty="0">
                <a:solidFill>
                  <a:srgbClr val="005E82"/>
                </a:solidFill>
                <a:latin typeface="HelveticaNeue-Medium"/>
                <a:cs typeface="HelveticaNeue-Medium"/>
              </a:rPr>
              <a:t>Л.А.(вдовапогибшеговрачаобщейпрактики(семейного </a:t>
            </a:r>
            <a:r>
              <a:rPr sz="1400" spc="-375" dirty="0">
                <a:solidFill>
                  <a:srgbClr val="005E82"/>
                </a:solidFill>
                <a:latin typeface="HelveticaNeue-Medium"/>
                <a:cs typeface="HelveticaNeue-Medium"/>
              </a:rPr>
              <a:t> </a:t>
            </a:r>
            <a:r>
              <a:rPr sz="1400" dirty="0">
                <a:solidFill>
                  <a:srgbClr val="005E82"/>
                </a:solidFill>
                <a:latin typeface="HelveticaNeue-Medium"/>
                <a:cs typeface="HelveticaNeue-Medium"/>
              </a:rPr>
              <a:t>врача)ГБУЗ «ГП №166 ДЗМ»	Саралидзе</a:t>
            </a:r>
            <a:r>
              <a:rPr sz="1400" spc="-5" dirty="0">
                <a:solidFill>
                  <a:srgbClr val="005E82"/>
                </a:solidFill>
                <a:latin typeface="HelveticaNeue-Medium"/>
                <a:cs typeface="HelveticaNeue-Medium"/>
              </a:rPr>
              <a:t> </a:t>
            </a:r>
            <a:r>
              <a:rPr sz="1400" dirty="0">
                <a:solidFill>
                  <a:srgbClr val="005E82"/>
                </a:solidFill>
                <a:latin typeface="HelveticaNeue-Medium"/>
                <a:cs typeface="HelveticaNeue-Medium"/>
              </a:rPr>
              <a:t>М.Д.)</a:t>
            </a:r>
            <a:endParaRPr sz="1400">
              <a:latin typeface="HelveticaNeue-Medium"/>
              <a:cs typeface="HelveticaNeue-Medium"/>
            </a:endParaRPr>
          </a:p>
          <a:p>
            <a:pPr marL="266700" indent="-254635">
              <a:lnSpc>
                <a:spcPct val="100000"/>
              </a:lnSpc>
              <a:buChar char="•"/>
              <a:tabLst>
                <a:tab pos="266700" algn="l"/>
                <a:tab pos="267335" algn="l"/>
              </a:tabLst>
            </a:pPr>
            <a:r>
              <a:rPr sz="1400" dirty="0">
                <a:solidFill>
                  <a:srgbClr val="005E82"/>
                </a:solidFill>
                <a:latin typeface="HelveticaNeue-Medium"/>
                <a:cs typeface="HelveticaNeue-Medium"/>
              </a:rPr>
              <a:t>Помощь</a:t>
            </a:r>
            <a:r>
              <a:rPr sz="1400" spc="-20" dirty="0">
                <a:solidFill>
                  <a:srgbClr val="005E82"/>
                </a:solidFill>
                <a:latin typeface="HelveticaNeue-Medium"/>
                <a:cs typeface="HelveticaNeue-Medium"/>
              </a:rPr>
              <a:t> </a:t>
            </a:r>
            <a:r>
              <a:rPr sz="1400" dirty="0">
                <a:solidFill>
                  <a:srgbClr val="005E82"/>
                </a:solidFill>
                <a:latin typeface="HelveticaNeue-Medium"/>
                <a:cs typeface="HelveticaNeue-Medium"/>
              </a:rPr>
              <a:t>медицинскому</a:t>
            </a:r>
            <a:r>
              <a:rPr sz="1400" spc="-15" dirty="0">
                <a:solidFill>
                  <a:srgbClr val="005E82"/>
                </a:solidFill>
                <a:latin typeface="HelveticaNeue-Medium"/>
                <a:cs typeface="HelveticaNeue-Medium"/>
              </a:rPr>
              <a:t> </a:t>
            </a:r>
            <a:r>
              <a:rPr sz="1400" dirty="0">
                <a:solidFill>
                  <a:srgbClr val="005E82"/>
                </a:solidFill>
                <a:latin typeface="HelveticaNeue-Medium"/>
                <a:cs typeface="HelveticaNeue-Medium"/>
              </a:rPr>
              <a:t>персоналу</a:t>
            </a:r>
            <a:r>
              <a:rPr sz="1400" spc="-15" dirty="0">
                <a:solidFill>
                  <a:srgbClr val="005E82"/>
                </a:solidFill>
                <a:latin typeface="HelveticaNeue-Medium"/>
                <a:cs typeface="HelveticaNeue-Medium"/>
              </a:rPr>
              <a:t> </a:t>
            </a:r>
            <a:r>
              <a:rPr sz="1400" dirty="0">
                <a:solidFill>
                  <a:srgbClr val="005E82"/>
                </a:solidFill>
                <a:latin typeface="HelveticaNeue-Medium"/>
                <a:cs typeface="HelveticaNeue-Medium"/>
              </a:rPr>
              <a:t>КТ-центов</a:t>
            </a:r>
            <a:r>
              <a:rPr sz="1400" spc="-15" dirty="0">
                <a:solidFill>
                  <a:srgbClr val="005E82"/>
                </a:solidFill>
                <a:latin typeface="HelveticaNeue-Medium"/>
                <a:cs typeface="HelveticaNeue-Medium"/>
              </a:rPr>
              <a:t> </a:t>
            </a:r>
            <a:r>
              <a:rPr sz="1400" dirty="0">
                <a:solidFill>
                  <a:srgbClr val="005E82"/>
                </a:solidFill>
                <a:latin typeface="HelveticaNeue-Medium"/>
                <a:cs typeface="HelveticaNeue-Medium"/>
              </a:rPr>
              <a:t>города</a:t>
            </a:r>
            <a:r>
              <a:rPr sz="1400" spc="-20" dirty="0">
                <a:solidFill>
                  <a:srgbClr val="005E82"/>
                </a:solidFill>
                <a:latin typeface="HelveticaNeue-Medium"/>
                <a:cs typeface="HelveticaNeue-Medium"/>
              </a:rPr>
              <a:t> </a:t>
            </a:r>
            <a:r>
              <a:rPr sz="1400" dirty="0">
                <a:solidFill>
                  <a:srgbClr val="005E82"/>
                </a:solidFill>
                <a:latin typeface="HelveticaNeue-Medium"/>
                <a:cs typeface="HelveticaNeue-Medium"/>
              </a:rPr>
              <a:t>Москвы</a:t>
            </a:r>
            <a:endParaRPr sz="1400">
              <a:latin typeface="HelveticaNeue-Medium"/>
              <a:cs typeface="HelveticaNeue-Medium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740931" y="3611040"/>
            <a:ext cx="5877560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6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005E82"/>
                </a:solidFill>
                <a:latin typeface="HelveticaNeue-Medium"/>
                <a:cs typeface="HelveticaNeue-Medium"/>
              </a:rPr>
              <a:t>(предоставление медицинскому персоналу, занятому в КТ- </a:t>
            </a:r>
            <a:r>
              <a:rPr sz="1400" spc="5" dirty="0">
                <a:solidFill>
                  <a:srgbClr val="005E82"/>
                </a:solidFill>
                <a:latin typeface="HelveticaNeue-Medium"/>
                <a:cs typeface="HelveticaNeue-Medium"/>
              </a:rPr>
              <a:t> </a:t>
            </a:r>
            <a:r>
              <a:rPr sz="1400" dirty="0">
                <a:solidFill>
                  <a:srgbClr val="005E82"/>
                </a:solidFill>
                <a:latin typeface="HelveticaNeue-Medium"/>
                <a:cs typeface="HelveticaNeue-Medium"/>
              </a:rPr>
              <a:t>центрах</a:t>
            </a:r>
            <a:r>
              <a:rPr sz="1400" spc="-260" dirty="0">
                <a:solidFill>
                  <a:srgbClr val="005E82"/>
                </a:solidFill>
                <a:latin typeface="HelveticaNeue-Medium"/>
                <a:cs typeface="HelveticaNeue-Medium"/>
              </a:rPr>
              <a:t> </a:t>
            </a:r>
            <a:r>
              <a:rPr sz="1400" dirty="0">
                <a:solidFill>
                  <a:srgbClr val="005E82"/>
                </a:solidFill>
                <a:latin typeface="HelveticaNeue-Medium"/>
                <a:cs typeface="HelveticaNeue-Medium"/>
              </a:rPr>
              <a:t>удобных</a:t>
            </a:r>
            <a:r>
              <a:rPr sz="1400" spc="-260" dirty="0">
                <a:solidFill>
                  <a:srgbClr val="005E82"/>
                </a:solidFill>
                <a:latin typeface="HelveticaNeue-Medium"/>
                <a:cs typeface="HelveticaNeue-Medium"/>
              </a:rPr>
              <a:t> </a:t>
            </a:r>
            <a:r>
              <a:rPr sz="1400" dirty="0">
                <a:solidFill>
                  <a:srgbClr val="005E82"/>
                </a:solidFill>
                <a:latin typeface="HelveticaNeue-Medium"/>
                <a:cs typeface="HelveticaNeue-Medium"/>
              </a:rPr>
              <a:t>спортивных</a:t>
            </a:r>
            <a:r>
              <a:rPr sz="1400" spc="-260" dirty="0">
                <a:solidFill>
                  <a:srgbClr val="005E82"/>
                </a:solidFill>
                <a:latin typeface="HelveticaNeue-Medium"/>
                <a:cs typeface="HelveticaNeue-Medium"/>
              </a:rPr>
              <a:t> </a:t>
            </a:r>
            <a:r>
              <a:rPr sz="1400" dirty="0">
                <a:solidFill>
                  <a:srgbClr val="005E82"/>
                </a:solidFill>
                <a:latin typeface="HelveticaNeue-Medium"/>
                <a:cs typeface="HelveticaNeue-Medium"/>
              </a:rPr>
              <a:t>костюмов</a:t>
            </a:r>
            <a:r>
              <a:rPr sz="1400" spc="-260" dirty="0">
                <a:solidFill>
                  <a:srgbClr val="005E82"/>
                </a:solidFill>
                <a:latin typeface="HelveticaNeue-Medium"/>
                <a:cs typeface="HelveticaNeue-Medium"/>
              </a:rPr>
              <a:t> </a:t>
            </a:r>
            <a:r>
              <a:rPr sz="1400" dirty="0">
                <a:solidFill>
                  <a:srgbClr val="005E82"/>
                </a:solidFill>
                <a:latin typeface="HelveticaNeue-Medium"/>
                <a:cs typeface="HelveticaNeue-Medium"/>
              </a:rPr>
              <a:t>марки</a:t>
            </a:r>
            <a:r>
              <a:rPr sz="1400" spc="-254" dirty="0">
                <a:solidFill>
                  <a:srgbClr val="005E82"/>
                </a:solidFill>
                <a:latin typeface="HelveticaNeue-Medium"/>
                <a:cs typeface="HelveticaNeue-Medium"/>
              </a:rPr>
              <a:t> </a:t>
            </a:r>
            <a:r>
              <a:rPr sz="1400" dirty="0">
                <a:solidFill>
                  <a:srgbClr val="005E82"/>
                </a:solidFill>
                <a:latin typeface="HelveticaNeue-Medium"/>
                <a:cs typeface="HelveticaNeue-Medium"/>
              </a:rPr>
              <a:t>PUMA</a:t>
            </a:r>
            <a:r>
              <a:rPr sz="1400" spc="-260" dirty="0">
                <a:solidFill>
                  <a:srgbClr val="005E82"/>
                </a:solidFill>
                <a:latin typeface="HelveticaNeue-Medium"/>
                <a:cs typeface="HelveticaNeue-Medium"/>
              </a:rPr>
              <a:t> </a:t>
            </a:r>
            <a:r>
              <a:rPr sz="1400" dirty="0">
                <a:solidFill>
                  <a:srgbClr val="005E82"/>
                </a:solidFill>
                <a:latin typeface="HelveticaNeue-Medium"/>
                <a:cs typeface="HelveticaNeue-Medium"/>
              </a:rPr>
              <a:t>для</a:t>
            </a:r>
            <a:r>
              <a:rPr sz="1400" spc="-254" dirty="0">
                <a:solidFill>
                  <a:srgbClr val="005E82"/>
                </a:solidFill>
                <a:latin typeface="HelveticaNeue-Medium"/>
                <a:cs typeface="HelveticaNeue-Medium"/>
              </a:rPr>
              <a:t> </a:t>
            </a:r>
            <a:r>
              <a:rPr sz="1400" dirty="0">
                <a:solidFill>
                  <a:srgbClr val="005E82"/>
                </a:solidFill>
                <a:latin typeface="HelveticaNeue-Medium"/>
                <a:cs typeface="HelveticaNeue-Medium"/>
              </a:rPr>
              <a:t>работы)</a:t>
            </a:r>
            <a:endParaRPr sz="1400">
              <a:latin typeface="HelveticaNeue-Medium"/>
              <a:cs typeface="HelveticaNeue-Medium"/>
            </a:endParaRPr>
          </a:p>
          <a:p>
            <a:pPr marL="266700" marR="41910" indent="-254635">
              <a:lnSpc>
                <a:spcPct val="100000"/>
              </a:lnSpc>
              <a:buChar char="•"/>
              <a:tabLst>
                <a:tab pos="266700" algn="l"/>
                <a:tab pos="267335" algn="l"/>
              </a:tabLst>
            </a:pPr>
            <a:r>
              <a:rPr sz="1400" dirty="0">
                <a:solidFill>
                  <a:srgbClr val="005E82"/>
                </a:solidFill>
                <a:latin typeface="HelveticaNeue-Medium"/>
                <a:cs typeface="HelveticaNeue-Medium"/>
              </a:rPr>
              <a:t>Помощь медицинским организациям РФ (предоставление </a:t>
            </a:r>
            <a:r>
              <a:rPr sz="1400" spc="5" dirty="0">
                <a:solidFill>
                  <a:srgbClr val="005E82"/>
                </a:solidFill>
                <a:latin typeface="HelveticaNeue-Medium"/>
                <a:cs typeface="HelveticaNeue-Medium"/>
              </a:rPr>
              <a:t> </a:t>
            </a:r>
            <a:r>
              <a:rPr sz="1400" dirty="0">
                <a:solidFill>
                  <a:srgbClr val="005E82"/>
                </a:solidFill>
                <a:latin typeface="HelveticaNeue-Medium"/>
                <a:cs typeface="HelveticaNeue-Medium"/>
              </a:rPr>
              <a:t>средств</a:t>
            </a:r>
            <a:r>
              <a:rPr sz="1400" spc="-25" dirty="0">
                <a:solidFill>
                  <a:srgbClr val="005E82"/>
                </a:solidFill>
                <a:latin typeface="HelveticaNeue-Medium"/>
                <a:cs typeface="HelveticaNeue-Medium"/>
              </a:rPr>
              <a:t> </a:t>
            </a:r>
            <a:r>
              <a:rPr sz="1400" dirty="0">
                <a:solidFill>
                  <a:srgbClr val="005E82"/>
                </a:solidFill>
                <a:latin typeface="HelveticaNeue-Medium"/>
                <a:cs typeface="HelveticaNeue-Medium"/>
              </a:rPr>
              <a:t>индивидуальной</a:t>
            </a:r>
            <a:r>
              <a:rPr sz="1400" spc="-25" dirty="0">
                <a:solidFill>
                  <a:srgbClr val="005E82"/>
                </a:solidFill>
                <a:latin typeface="HelveticaNeue-Medium"/>
                <a:cs typeface="HelveticaNeue-Medium"/>
              </a:rPr>
              <a:t> </a:t>
            </a:r>
            <a:r>
              <a:rPr sz="1400" dirty="0">
                <a:solidFill>
                  <a:srgbClr val="005E82"/>
                </a:solidFill>
                <a:latin typeface="HelveticaNeue-Medium"/>
                <a:cs typeface="HelveticaNeue-Medium"/>
              </a:rPr>
              <a:t>защиты</a:t>
            </a:r>
            <a:r>
              <a:rPr sz="1400" spc="-25" dirty="0">
                <a:solidFill>
                  <a:srgbClr val="005E82"/>
                </a:solidFill>
                <a:latin typeface="HelveticaNeue-Medium"/>
                <a:cs typeface="HelveticaNeue-Medium"/>
              </a:rPr>
              <a:t> </a:t>
            </a:r>
            <a:r>
              <a:rPr sz="1400" dirty="0">
                <a:solidFill>
                  <a:srgbClr val="005E82"/>
                </a:solidFill>
                <a:latin typeface="HelveticaNeue-Medium"/>
                <a:cs typeface="HelveticaNeue-Medium"/>
              </a:rPr>
              <a:t>медицинским</a:t>
            </a:r>
            <a:r>
              <a:rPr sz="1400" spc="-25" dirty="0">
                <a:solidFill>
                  <a:srgbClr val="005E82"/>
                </a:solidFill>
                <a:latin typeface="HelveticaNeue-Medium"/>
                <a:cs typeface="HelveticaNeue-Medium"/>
              </a:rPr>
              <a:t> </a:t>
            </a:r>
            <a:r>
              <a:rPr sz="1400" dirty="0">
                <a:solidFill>
                  <a:srgbClr val="005E82"/>
                </a:solidFill>
                <a:latin typeface="HelveticaNeue-Medium"/>
                <a:cs typeface="HelveticaNeue-Medium"/>
              </a:rPr>
              <a:t>организациям </a:t>
            </a:r>
            <a:r>
              <a:rPr sz="1400" spc="-380" dirty="0">
                <a:solidFill>
                  <a:srgbClr val="005E82"/>
                </a:solidFill>
                <a:latin typeface="HelveticaNeue-Medium"/>
                <a:cs typeface="HelveticaNeue-Medium"/>
              </a:rPr>
              <a:t> </a:t>
            </a:r>
            <a:r>
              <a:rPr sz="1400" dirty="0">
                <a:solidFill>
                  <a:srgbClr val="005E82"/>
                </a:solidFill>
                <a:latin typeface="HelveticaNeue-Medium"/>
                <a:cs typeface="HelveticaNeue-Medium"/>
              </a:rPr>
              <a:t>республики</a:t>
            </a:r>
            <a:r>
              <a:rPr sz="1400" spc="-5" dirty="0">
                <a:solidFill>
                  <a:srgbClr val="005E82"/>
                </a:solidFill>
                <a:latin typeface="HelveticaNeue-Medium"/>
                <a:cs typeface="HelveticaNeue-Medium"/>
              </a:rPr>
              <a:t> </a:t>
            </a:r>
            <a:r>
              <a:rPr sz="1400" dirty="0">
                <a:solidFill>
                  <a:srgbClr val="005E82"/>
                </a:solidFill>
                <a:latin typeface="HelveticaNeue-Medium"/>
                <a:cs typeface="HelveticaNeue-Medium"/>
              </a:rPr>
              <a:t>Дагестан</a:t>
            </a:r>
            <a:r>
              <a:rPr sz="1400" spc="-5" dirty="0">
                <a:solidFill>
                  <a:srgbClr val="005E82"/>
                </a:solidFill>
                <a:latin typeface="HelveticaNeue-Medium"/>
                <a:cs typeface="HelveticaNeue-Medium"/>
              </a:rPr>
              <a:t> </a:t>
            </a:r>
            <a:r>
              <a:rPr sz="1400" dirty="0">
                <a:solidFill>
                  <a:srgbClr val="005E82"/>
                </a:solidFill>
                <a:latin typeface="HelveticaNeue-Medium"/>
                <a:cs typeface="HelveticaNeue-Medium"/>
              </a:rPr>
              <a:t>и других</a:t>
            </a:r>
            <a:r>
              <a:rPr sz="1400" spc="-5" dirty="0">
                <a:solidFill>
                  <a:srgbClr val="005E82"/>
                </a:solidFill>
                <a:latin typeface="HelveticaNeue-Medium"/>
                <a:cs typeface="HelveticaNeue-Medium"/>
              </a:rPr>
              <a:t> </a:t>
            </a:r>
            <a:r>
              <a:rPr sz="1400" dirty="0">
                <a:solidFill>
                  <a:srgbClr val="005E82"/>
                </a:solidFill>
                <a:latin typeface="HelveticaNeue-Medium"/>
                <a:cs typeface="HelveticaNeue-Medium"/>
              </a:rPr>
              <a:t>регионов РФ)</a:t>
            </a:r>
            <a:endParaRPr sz="1400">
              <a:latin typeface="HelveticaNeue-Medium"/>
              <a:cs typeface="HelveticaNeue-Medium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2300" y="5643116"/>
            <a:ext cx="5877560" cy="2159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6700" marR="808990" indent="-254635">
              <a:lnSpc>
                <a:spcPct val="100000"/>
              </a:lnSpc>
              <a:spcBef>
                <a:spcPts val="100"/>
              </a:spcBef>
              <a:buChar char="•"/>
              <a:tabLst>
                <a:tab pos="266700" algn="l"/>
                <a:tab pos="267335" algn="l"/>
              </a:tabLst>
            </a:pPr>
            <a:r>
              <a:rPr sz="1400" dirty="0">
                <a:solidFill>
                  <a:srgbClr val="005E82"/>
                </a:solidFill>
                <a:latin typeface="HelveticaNeue-Medium"/>
                <a:cs typeface="HelveticaNeue-Medium"/>
              </a:rPr>
              <a:t>Предоставление</a:t>
            </a:r>
            <a:r>
              <a:rPr sz="1400" spc="-20" dirty="0">
                <a:solidFill>
                  <a:srgbClr val="005E82"/>
                </a:solidFill>
                <a:latin typeface="HelveticaNeue-Medium"/>
                <a:cs typeface="HelveticaNeue-Medium"/>
              </a:rPr>
              <a:t> </a:t>
            </a:r>
            <a:r>
              <a:rPr sz="1400" dirty="0">
                <a:solidFill>
                  <a:srgbClr val="005E82"/>
                </a:solidFill>
                <a:latin typeface="HelveticaNeue-Medium"/>
                <a:cs typeface="HelveticaNeue-Medium"/>
              </a:rPr>
              <a:t>продуктов</a:t>
            </a:r>
            <a:r>
              <a:rPr sz="1400" spc="-20" dirty="0">
                <a:solidFill>
                  <a:srgbClr val="005E82"/>
                </a:solidFill>
                <a:latin typeface="HelveticaNeue-Medium"/>
                <a:cs typeface="HelveticaNeue-Medium"/>
              </a:rPr>
              <a:t> </a:t>
            </a:r>
            <a:r>
              <a:rPr sz="1400" dirty="0">
                <a:solidFill>
                  <a:srgbClr val="005E82"/>
                </a:solidFill>
                <a:latin typeface="HelveticaNeue-Medium"/>
                <a:cs typeface="HelveticaNeue-Medium"/>
              </a:rPr>
              <a:t>питания</a:t>
            </a:r>
            <a:r>
              <a:rPr sz="1400" spc="-20" dirty="0">
                <a:solidFill>
                  <a:srgbClr val="005E82"/>
                </a:solidFill>
                <a:latin typeface="HelveticaNeue-Medium"/>
                <a:cs typeface="HelveticaNeue-Medium"/>
              </a:rPr>
              <a:t> </a:t>
            </a:r>
            <a:r>
              <a:rPr sz="1400" dirty="0">
                <a:solidFill>
                  <a:srgbClr val="005E82"/>
                </a:solidFill>
                <a:latin typeface="HelveticaNeue-Medium"/>
                <a:cs typeface="HelveticaNeue-Medium"/>
              </a:rPr>
              <a:t>и</a:t>
            </a:r>
            <a:r>
              <a:rPr sz="1400" spc="-20" dirty="0">
                <a:solidFill>
                  <a:srgbClr val="005E82"/>
                </a:solidFill>
                <a:latin typeface="HelveticaNeue-Medium"/>
                <a:cs typeface="HelveticaNeue-Medium"/>
              </a:rPr>
              <a:t> </a:t>
            </a:r>
            <a:r>
              <a:rPr sz="1400" dirty="0">
                <a:solidFill>
                  <a:srgbClr val="005E82"/>
                </a:solidFill>
                <a:latin typeface="HelveticaNeue-Medium"/>
                <a:cs typeface="HelveticaNeue-Medium"/>
              </a:rPr>
              <a:t>товаров</a:t>
            </a:r>
            <a:r>
              <a:rPr sz="1400" spc="-20" dirty="0">
                <a:solidFill>
                  <a:srgbClr val="005E82"/>
                </a:solidFill>
                <a:latin typeface="HelveticaNeue-Medium"/>
                <a:cs typeface="HelveticaNeue-Medium"/>
              </a:rPr>
              <a:t> </a:t>
            </a:r>
            <a:r>
              <a:rPr sz="1400" dirty="0">
                <a:solidFill>
                  <a:srgbClr val="005E82"/>
                </a:solidFill>
                <a:latin typeface="HelveticaNeue-Medium"/>
                <a:cs typeface="HelveticaNeue-Medium"/>
              </a:rPr>
              <a:t>первой </a:t>
            </a:r>
            <a:r>
              <a:rPr sz="1400" spc="-380" dirty="0">
                <a:solidFill>
                  <a:srgbClr val="005E82"/>
                </a:solidFill>
                <a:latin typeface="HelveticaNeue-Medium"/>
                <a:cs typeface="HelveticaNeue-Medium"/>
              </a:rPr>
              <a:t> </a:t>
            </a:r>
            <a:r>
              <a:rPr sz="1400" dirty="0">
                <a:solidFill>
                  <a:srgbClr val="005E82"/>
                </a:solidFill>
                <a:latin typeface="HelveticaNeue-Medium"/>
                <a:cs typeface="HelveticaNeue-Medium"/>
              </a:rPr>
              <a:t>необходимости</a:t>
            </a:r>
            <a:r>
              <a:rPr sz="1400" spc="-5" dirty="0">
                <a:solidFill>
                  <a:srgbClr val="005E82"/>
                </a:solidFill>
                <a:latin typeface="HelveticaNeue-Medium"/>
                <a:cs typeface="HelveticaNeue-Medium"/>
              </a:rPr>
              <a:t> </a:t>
            </a:r>
            <a:r>
              <a:rPr sz="1400" dirty="0">
                <a:solidFill>
                  <a:srgbClr val="005E82"/>
                </a:solidFill>
                <a:latin typeface="HelveticaNeue-Medium"/>
                <a:cs typeface="HelveticaNeue-Medium"/>
              </a:rPr>
              <a:t>для</a:t>
            </a:r>
            <a:r>
              <a:rPr sz="1400" spc="-5" dirty="0">
                <a:solidFill>
                  <a:srgbClr val="005E82"/>
                </a:solidFill>
                <a:latin typeface="HelveticaNeue-Medium"/>
                <a:cs typeface="HelveticaNeue-Medium"/>
              </a:rPr>
              <a:t> </a:t>
            </a:r>
            <a:r>
              <a:rPr sz="1400" dirty="0">
                <a:solidFill>
                  <a:srgbClr val="005E82"/>
                </a:solidFill>
                <a:latin typeface="HelveticaNeue-Medium"/>
                <a:cs typeface="HelveticaNeue-Medium"/>
              </a:rPr>
              <a:t>Макаровой Е.Г.</a:t>
            </a:r>
            <a:endParaRPr sz="1400">
              <a:latin typeface="HelveticaNeue-Medium"/>
              <a:cs typeface="HelveticaNeue-Medium"/>
            </a:endParaRPr>
          </a:p>
          <a:p>
            <a:pPr marL="266700" marR="6985" indent="-254635">
              <a:lnSpc>
                <a:spcPct val="100000"/>
              </a:lnSpc>
              <a:buChar char="•"/>
              <a:tabLst>
                <a:tab pos="266700" algn="l"/>
                <a:tab pos="267335" algn="l"/>
              </a:tabLst>
            </a:pPr>
            <a:r>
              <a:rPr sz="1400" dirty="0">
                <a:solidFill>
                  <a:srgbClr val="005E82"/>
                </a:solidFill>
                <a:latin typeface="HelveticaNeue-Medium"/>
                <a:cs typeface="HelveticaNeue-Medium"/>
              </a:rPr>
              <a:t>Досрочное</a:t>
            </a:r>
            <a:r>
              <a:rPr sz="1400" spc="-20" dirty="0">
                <a:solidFill>
                  <a:srgbClr val="005E82"/>
                </a:solidFill>
                <a:latin typeface="HelveticaNeue-Medium"/>
                <a:cs typeface="HelveticaNeue-Medium"/>
              </a:rPr>
              <a:t> </a:t>
            </a:r>
            <a:r>
              <a:rPr sz="1400" dirty="0">
                <a:solidFill>
                  <a:srgbClr val="005E82"/>
                </a:solidFill>
                <a:latin typeface="HelveticaNeue-Medium"/>
                <a:cs typeface="HelveticaNeue-Medium"/>
              </a:rPr>
              <a:t>погашение</a:t>
            </a:r>
            <a:r>
              <a:rPr sz="1400" spc="-20" dirty="0">
                <a:solidFill>
                  <a:srgbClr val="005E82"/>
                </a:solidFill>
                <a:latin typeface="HelveticaNeue-Medium"/>
                <a:cs typeface="HelveticaNeue-Medium"/>
              </a:rPr>
              <a:t> </a:t>
            </a:r>
            <a:r>
              <a:rPr sz="1400" dirty="0">
                <a:solidFill>
                  <a:srgbClr val="005E82"/>
                </a:solidFill>
                <a:latin typeface="HelveticaNeue-Medium"/>
                <a:cs typeface="HelveticaNeue-Medium"/>
              </a:rPr>
              <a:t>части</a:t>
            </a:r>
            <a:r>
              <a:rPr sz="1400" spc="-20" dirty="0">
                <a:solidFill>
                  <a:srgbClr val="005E82"/>
                </a:solidFill>
                <a:latin typeface="HelveticaNeue-Medium"/>
                <a:cs typeface="HelveticaNeue-Medium"/>
              </a:rPr>
              <a:t> </a:t>
            </a:r>
            <a:r>
              <a:rPr sz="1400" dirty="0">
                <a:solidFill>
                  <a:srgbClr val="005E82"/>
                </a:solidFill>
                <a:latin typeface="HelveticaNeue-Medium"/>
                <a:cs typeface="HelveticaNeue-Medium"/>
              </a:rPr>
              <a:t>ипотечного</a:t>
            </a:r>
            <a:r>
              <a:rPr sz="1400" spc="-20" dirty="0">
                <a:solidFill>
                  <a:srgbClr val="005E82"/>
                </a:solidFill>
                <a:latin typeface="HelveticaNeue-Medium"/>
                <a:cs typeface="HelveticaNeue-Medium"/>
              </a:rPr>
              <a:t> </a:t>
            </a:r>
            <a:r>
              <a:rPr sz="1400" dirty="0">
                <a:solidFill>
                  <a:srgbClr val="005E82"/>
                </a:solidFill>
                <a:latin typeface="HelveticaNeue-Medium"/>
                <a:cs typeface="HelveticaNeue-Medium"/>
              </a:rPr>
              <a:t>кредита</a:t>
            </a:r>
            <a:r>
              <a:rPr sz="1400" spc="-20" dirty="0">
                <a:solidFill>
                  <a:srgbClr val="005E82"/>
                </a:solidFill>
                <a:latin typeface="HelveticaNeue-Medium"/>
                <a:cs typeface="HelveticaNeue-Medium"/>
              </a:rPr>
              <a:t> </a:t>
            </a:r>
            <a:r>
              <a:rPr sz="1400" dirty="0">
                <a:solidFill>
                  <a:srgbClr val="005E82"/>
                </a:solidFill>
                <a:latin typeface="HelveticaNeue-Medium"/>
                <a:cs typeface="HelveticaNeue-Medium"/>
              </a:rPr>
              <a:t>Магомедовой </a:t>
            </a:r>
            <a:r>
              <a:rPr sz="1400" spc="-380" dirty="0">
                <a:solidFill>
                  <a:srgbClr val="005E82"/>
                </a:solidFill>
                <a:latin typeface="HelveticaNeue-Medium"/>
                <a:cs typeface="HelveticaNeue-Medium"/>
              </a:rPr>
              <a:t> </a:t>
            </a:r>
            <a:r>
              <a:rPr sz="1400" dirty="0">
                <a:solidFill>
                  <a:srgbClr val="005E82"/>
                </a:solidFill>
                <a:latin typeface="HelveticaNeue-Medium"/>
                <a:cs typeface="HelveticaNeue-Medium"/>
              </a:rPr>
              <a:t>И.Н.</a:t>
            </a:r>
            <a:endParaRPr sz="1400">
              <a:latin typeface="HelveticaNeue-Medium"/>
              <a:cs typeface="HelveticaNeue-Medium"/>
            </a:endParaRPr>
          </a:p>
          <a:p>
            <a:pPr marL="266700" marR="5080" indent="-254635">
              <a:lnSpc>
                <a:spcPct val="100000"/>
              </a:lnSpc>
              <a:buChar char="•"/>
              <a:tabLst>
                <a:tab pos="266700" algn="l"/>
                <a:tab pos="267335" algn="l"/>
              </a:tabLst>
            </a:pPr>
            <a:r>
              <a:rPr sz="1400" dirty="0">
                <a:solidFill>
                  <a:srgbClr val="005E82"/>
                </a:solidFill>
                <a:latin typeface="HelveticaNeue-Medium"/>
                <a:cs typeface="HelveticaNeue-Medium"/>
              </a:rPr>
              <a:t>ОплатаподготовительныхкурсовдляпоступлениявУниверситет </a:t>
            </a:r>
            <a:r>
              <a:rPr sz="1400" spc="-375" dirty="0">
                <a:solidFill>
                  <a:srgbClr val="005E82"/>
                </a:solidFill>
                <a:latin typeface="HelveticaNeue-Medium"/>
                <a:cs typeface="HelveticaNeue-Medium"/>
              </a:rPr>
              <a:t> </a:t>
            </a:r>
            <a:r>
              <a:rPr sz="1400" dirty="0">
                <a:solidFill>
                  <a:srgbClr val="005E82"/>
                </a:solidFill>
                <a:latin typeface="HelveticaNeue-Medium"/>
                <a:cs typeface="HelveticaNeue-Medium"/>
              </a:rPr>
              <a:t>несовершеннолетней</a:t>
            </a:r>
            <a:r>
              <a:rPr sz="1400" spc="-5" dirty="0">
                <a:solidFill>
                  <a:srgbClr val="005E82"/>
                </a:solidFill>
                <a:latin typeface="HelveticaNeue-Medium"/>
                <a:cs typeface="HelveticaNeue-Medium"/>
              </a:rPr>
              <a:t> </a:t>
            </a:r>
            <a:r>
              <a:rPr sz="1400" dirty="0">
                <a:solidFill>
                  <a:srgbClr val="005E82"/>
                </a:solidFill>
                <a:latin typeface="HelveticaNeue-Medium"/>
                <a:cs typeface="HelveticaNeue-Medium"/>
              </a:rPr>
              <a:t>дочери</a:t>
            </a:r>
            <a:r>
              <a:rPr sz="1400" spc="-5" dirty="0">
                <a:solidFill>
                  <a:srgbClr val="005E82"/>
                </a:solidFill>
                <a:latin typeface="HelveticaNeue-Medium"/>
                <a:cs typeface="HelveticaNeue-Medium"/>
              </a:rPr>
              <a:t> </a:t>
            </a:r>
            <a:r>
              <a:rPr sz="1400" dirty="0">
                <a:solidFill>
                  <a:srgbClr val="005E82"/>
                </a:solidFill>
                <a:latin typeface="HelveticaNeue-Medium"/>
                <a:cs typeface="HelveticaNeue-Medium"/>
              </a:rPr>
              <a:t>Крюковой Л.А.</a:t>
            </a:r>
            <a:endParaRPr sz="1400">
              <a:latin typeface="HelveticaNeue-Medium"/>
              <a:cs typeface="HelveticaNeue-Medium"/>
            </a:endParaRPr>
          </a:p>
          <a:p>
            <a:pPr marL="266700" marR="5080" indent="-254635">
              <a:lnSpc>
                <a:spcPct val="100000"/>
              </a:lnSpc>
              <a:buChar char="•"/>
              <a:tabLst>
                <a:tab pos="266700" algn="l"/>
                <a:tab pos="267335" algn="l"/>
              </a:tabLst>
            </a:pPr>
            <a:r>
              <a:rPr sz="1400" dirty="0">
                <a:solidFill>
                  <a:srgbClr val="005E82"/>
                </a:solidFill>
                <a:latin typeface="HelveticaNeue-Medium"/>
                <a:cs typeface="HelveticaNeue-Medium"/>
              </a:rPr>
              <a:t>Обеспечение спортивными костюмами для удобной и </a:t>
            </a:r>
            <a:r>
              <a:rPr sz="1400" spc="5" dirty="0">
                <a:solidFill>
                  <a:srgbClr val="005E82"/>
                </a:solidFill>
                <a:latin typeface="HelveticaNeue-Medium"/>
                <a:cs typeface="HelveticaNeue-Medium"/>
              </a:rPr>
              <a:t> </a:t>
            </a:r>
            <a:r>
              <a:rPr sz="1400" dirty="0">
                <a:solidFill>
                  <a:srgbClr val="005E82"/>
                </a:solidFill>
                <a:latin typeface="HelveticaNeue-Medium"/>
                <a:cs typeface="HelveticaNeue-Medium"/>
              </a:rPr>
              <a:t>продуктивной работы медицинских работников амбулаторных </a:t>
            </a:r>
            <a:r>
              <a:rPr sz="1400" spc="-375" dirty="0">
                <a:solidFill>
                  <a:srgbClr val="005E82"/>
                </a:solidFill>
                <a:latin typeface="HelveticaNeue-Medium"/>
                <a:cs typeface="HelveticaNeue-Medium"/>
              </a:rPr>
              <a:t> </a:t>
            </a:r>
            <a:r>
              <a:rPr sz="1400" dirty="0">
                <a:solidFill>
                  <a:srgbClr val="005E82"/>
                </a:solidFill>
                <a:latin typeface="HelveticaNeue-Medium"/>
                <a:cs typeface="HelveticaNeue-Medium"/>
              </a:rPr>
              <a:t>КТ-центров</a:t>
            </a:r>
            <a:r>
              <a:rPr sz="1400" spc="-210" dirty="0">
                <a:solidFill>
                  <a:srgbClr val="005E82"/>
                </a:solidFill>
                <a:latin typeface="HelveticaNeue-Medium"/>
                <a:cs typeface="HelveticaNeue-Medium"/>
              </a:rPr>
              <a:t> </a:t>
            </a:r>
            <a:r>
              <a:rPr sz="1400" dirty="0">
                <a:solidFill>
                  <a:srgbClr val="005E82"/>
                </a:solidFill>
                <a:latin typeface="HelveticaNeue-Medium"/>
                <a:cs typeface="HelveticaNeue-Medium"/>
              </a:rPr>
              <a:t>Москвы</a:t>
            </a:r>
            <a:r>
              <a:rPr sz="1400" spc="-210" dirty="0">
                <a:solidFill>
                  <a:srgbClr val="005E82"/>
                </a:solidFill>
                <a:latin typeface="HelveticaNeue-Medium"/>
                <a:cs typeface="HelveticaNeue-Medium"/>
              </a:rPr>
              <a:t> </a:t>
            </a:r>
            <a:r>
              <a:rPr sz="1400" dirty="0">
                <a:solidFill>
                  <a:srgbClr val="005E82"/>
                </a:solidFill>
                <a:latin typeface="HelveticaNeue-Medium"/>
                <a:cs typeface="HelveticaNeue-Medium"/>
              </a:rPr>
              <a:t>и</a:t>
            </a:r>
            <a:r>
              <a:rPr sz="1400" spc="-210" dirty="0">
                <a:solidFill>
                  <a:srgbClr val="005E82"/>
                </a:solidFill>
                <a:latin typeface="HelveticaNeue-Medium"/>
                <a:cs typeface="HelveticaNeue-Medium"/>
              </a:rPr>
              <a:t> </a:t>
            </a:r>
            <a:r>
              <a:rPr sz="1400" dirty="0">
                <a:solidFill>
                  <a:srgbClr val="005E82"/>
                </a:solidFill>
                <a:latin typeface="HelveticaNeue-Medium"/>
                <a:cs typeface="HelveticaNeue-Medium"/>
              </a:rPr>
              <a:t>области,</a:t>
            </a:r>
            <a:r>
              <a:rPr sz="1400" spc="-210" dirty="0">
                <a:solidFill>
                  <a:srgbClr val="005E82"/>
                </a:solidFill>
                <a:latin typeface="HelveticaNeue-Medium"/>
                <a:cs typeface="HelveticaNeue-Medium"/>
              </a:rPr>
              <a:t> </a:t>
            </a:r>
            <a:r>
              <a:rPr sz="1400" dirty="0">
                <a:solidFill>
                  <a:srgbClr val="005E82"/>
                </a:solidFill>
                <a:latin typeface="HelveticaNeue-Medium"/>
                <a:cs typeface="HelveticaNeue-Medium"/>
              </a:rPr>
              <a:t>которые</a:t>
            </a:r>
            <a:r>
              <a:rPr sz="1400" spc="-210" dirty="0">
                <a:solidFill>
                  <a:srgbClr val="005E82"/>
                </a:solidFill>
                <a:latin typeface="HelveticaNeue-Medium"/>
                <a:cs typeface="HelveticaNeue-Medium"/>
              </a:rPr>
              <a:t> </a:t>
            </a:r>
            <a:r>
              <a:rPr sz="1400" dirty="0">
                <a:solidFill>
                  <a:srgbClr val="005E82"/>
                </a:solidFill>
                <a:latin typeface="HelveticaNeue-Medium"/>
                <a:cs typeface="HelveticaNeue-Medium"/>
              </a:rPr>
              <a:t>круглосуточно</a:t>
            </a:r>
            <a:r>
              <a:rPr sz="1400" spc="-210" dirty="0">
                <a:solidFill>
                  <a:srgbClr val="005E82"/>
                </a:solidFill>
                <a:latin typeface="HelveticaNeue-Medium"/>
                <a:cs typeface="HelveticaNeue-Medium"/>
              </a:rPr>
              <a:t> </a:t>
            </a:r>
            <a:r>
              <a:rPr sz="1400" dirty="0">
                <a:solidFill>
                  <a:srgbClr val="005E82"/>
                </a:solidFill>
                <a:latin typeface="HelveticaNeue-Medium"/>
                <a:cs typeface="HelveticaNeue-Medium"/>
              </a:rPr>
              <a:t>помогают  пациентам</a:t>
            </a:r>
            <a:r>
              <a:rPr sz="1400" spc="-5" dirty="0">
                <a:solidFill>
                  <a:srgbClr val="005E82"/>
                </a:solidFill>
                <a:latin typeface="HelveticaNeue-Medium"/>
                <a:cs typeface="HelveticaNeue-Medium"/>
              </a:rPr>
              <a:t> </a:t>
            </a:r>
            <a:r>
              <a:rPr sz="1400" dirty="0">
                <a:solidFill>
                  <a:srgbClr val="005E82"/>
                </a:solidFill>
                <a:latin typeface="HelveticaNeue-Medium"/>
                <a:cs typeface="HelveticaNeue-Medium"/>
              </a:rPr>
              <a:t>с</a:t>
            </a:r>
            <a:r>
              <a:rPr sz="1400" spc="-5" dirty="0">
                <a:solidFill>
                  <a:srgbClr val="005E82"/>
                </a:solidFill>
                <a:latin typeface="HelveticaNeue-Medium"/>
                <a:cs typeface="HelveticaNeue-Medium"/>
              </a:rPr>
              <a:t> </a:t>
            </a:r>
            <a:r>
              <a:rPr sz="1400" dirty="0">
                <a:solidFill>
                  <a:srgbClr val="005E82"/>
                </a:solidFill>
                <a:latin typeface="HelveticaNeue-Medium"/>
                <a:cs typeface="HelveticaNeue-Medium"/>
              </a:rPr>
              <a:t>COVID-19</a:t>
            </a:r>
            <a:r>
              <a:rPr sz="1400" spc="-5" dirty="0">
                <a:solidFill>
                  <a:srgbClr val="005E82"/>
                </a:solidFill>
                <a:latin typeface="HelveticaNeue-Medium"/>
                <a:cs typeface="HelveticaNeue-Medium"/>
              </a:rPr>
              <a:t> </a:t>
            </a:r>
            <a:r>
              <a:rPr sz="1400" dirty="0">
                <a:solidFill>
                  <a:srgbClr val="005E82"/>
                </a:solidFill>
                <a:latin typeface="HelveticaNeue-Medium"/>
                <a:cs typeface="HelveticaNeue-Medium"/>
              </a:rPr>
              <a:t>в</a:t>
            </a:r>
            <a:r>
              <a:rPr sz="1400" spc="-5" dirty="0">
                <a:solidFill>
                  <a:srgbClr val="005E82"/>
                </a:solidFill>
                <a:latin typeface="HelveticaNeue-Medium"/>
                <a:cs typeface="HelveticaNeue-Medium"/>
              </a:rPr>
              <a:t> </a:t>
            </a:r>
            <a:r>
              <a:rPr sz="1400" dirty="0">
                <a:solidFill>
                  <a:srgbClr val="005E82"/>
                </a:solidFill>
                <a:latin typeface="HelveticaNeue-Medium"/>
                <a:cs typeface="HelveticaNeue-Medium"/>
              </a:rPr>
              <a:t>красной</a:t>
            </a:r>
            <a:r>
              <a:rPr sz="1400" spc="-5" dirty="0">
                <a:solidFill>
                  <a:srgbClr val="005E82"/>
                </a:solidFill>
                <a:latin typeface="HelveticaNeue-Medium"/>
                <a:cs typeface="HelveticaNeue-Medium"/>
              </a:rPr>
              <a:t> </a:t>
            </a:r>
            <a:r>
              <a:rPr sz="1400" dirty="0">
                <a:solidFill>
                  <a:srgbClr val="005E82"/>
                </a:solidFill>
                <a:latin typeface="HelveticaNeue-Medium"/>
                <a:cs typeface="HelveticaNeue-Medium"/>
              </a:rPr>
              <a:t>зоне</a:t>
            </a:r>
            <a:r>
              <a:rPr sz="1400" spc="-5" dirty="0">
                <a:solidFill>
                  <a:srgbClr val="005E82"/>
                </a:solidFill>
                <a:latin typeface="HelveticaNeue-Medium"/>
                <a:cs typeface="HelveticaNeue-Medium"/>
              </a:rPr>
              <a:t> </a:t>
            </a:r>
            <a:r>
              <a:rPr sz="1400" dirty="0">
                <a:solidFill>
                  <a:srgbClr val="005E82"/>
                </a:solidFill>
                <a:latin typeface="HelveticaNeue-Medium"/>
                <a:cs typeface="HelveticaNeue-Medium"/>
              </a:rPr>
              <a:t>(32</a:t>
            </a:r>
            <a:r>
              <a:rPr sz="1400" spc="-5" dirty="0">
                <a:solidFill>
                  <a:srgbClr val="005E82"/>
                </a:solidFill>
                <a:latin typeface="HelveticaNeue-Medium"/>
                <a:cs typeface="HelveticaNeue-Medium"/>
              </a:rPr>
              <a:t> </a:t>
            </a:r>
            <a:r>
              <a:rPr sz="1400" dirty="0">
                <a:solidFill>
                  <a:srgbClr val="005E82"/>
                </a:solidFill>
                <a:latin typeface="HelveticaNeue-Medium"/>
                <a:cs typeface="HelveticaNeue-Medium"/>
              </a:rPr>
              <a:t>медицинские</a:t>
            </a:r>
            <a:endParaRPr sz="1400">
              <a:latin typeface="HelveticaNeue-Medium"/>
              <a:cs typeface="HelveticaNeue-Medium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740931" y="5643116"/>
            <a:ext cx="5877560" cy="19456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6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005E82"/>
                </a:solidFill>
                <a:latin typeface="HelveticaNeue-Medium"/>
                <a:cs typeface="HelveticaNeue-Medium"/>
              </a:rPr>
              <a:t>организации</a:t>
            </a:r>
            <a:r>
              <a:rPr sz="1400" spc="-25" dirty="0">
                <a:solidFill>
                  <a:srgbClr val="005E82"/>
                </a:solidFill>
                <a:latin typeface="HelveticaNeue-Medium"/>
                <a:cs typeface="HelveticaNeue-Medium"/>
              </a:rPr>
              <a:t> </a:t>
            </a:r>
            <a:r>
              <a:rPr sz="1400" dirty="0">
                <a:solidFill>
                  <a:srgbClr val="005E82"/>
                </a:solidFill>
                <a:latin typeface="HelveticaNeue-Medium"/>
                <a:cs typeface="HelveticaNeue-Medium"/>
              </a:rPr>
              <a:t>Москвы</a:t>
            </a:r>
            <a:r>
              <a:rPr sz="1400" spc="-25" dirty="0">
                <a:solidFill>
                  <a:srgbClr val="005E82"/>
                </a:solidFill>
                <a:latin typeface="HelveticaNeue-Medium"/>
                <a:cs typeface="HelveticaNeue-Medium"/>
              </a:rPr>
              <a:t> </a:t>
            </a:r>
            <a:r>
              <a:rPr sz="1400" dirty="0">
                <a:solidFill>
                  <a:srgbClr val="005E82"/>
                </a:solidFill>
                <a:latin typeface="HelveticaNeue-Medium"/>
                <a:cs typeface="HelveticaNeue-Medium"/>
              </a:rPr>
              <a:t>и</a:t>
            </a:r>
            <a:r>
              <a:rPr sz="1400" spc="-25" dirty="0">
                <a:solidFill>
                  <a:srgbClr val="005E82"/>
                </a:solidFill>
                <a:latin typeface="HelveticaNeue-Medium"/>
                <a:cs typeface="HelveticaNeue-Medium"/>
              </a:rPr>
              <a:t> </a:t>
            </a:r>
            <a:r>
              <a:rPr sz="1400" dirty="0">
                <a:solidFill>
                  <a:srgbClr val="005E82"/>
                </a:solidFill>
                <a:latin typeface="HelveticaNeue-Medium"/>
                <a:cs typeface="HelveticaNeue-Medium"/>
              </a:rPr>
              <a:t>МО)</a:t>
            </a:r>
            <a:endParaRPr sz="1400">
              <a:latin typeface="HelveticaNeue-Medium"/>
              <a:cs typeface="HelveticaNeue-Medium"/>
            </a:endParaRPr>
          </a:p>
          <a:p>
            <a:pPr marL="266700" marR="5080" indent="-254635">
              <a:lnSpc>
                <a:spcPct val="100000"/>
              </a:lnSpc>
              <a:buChar char="•"/>
              <a:tabLst>
                <a:tab pos="266700" algn="l"/>
                <a:tab pos="267335" algn="l"/>
              </a:tabLst>
            </a:pPr>
            <a:r>
              <a:rPr sz="1400" dirty="0">
                <a:solidFill>
                  <a:srgbClr val="005E82"/>
                </a:solidFill>
                <a:latin typeface="HelveticaNeue-Medium"/>
                <a:cs typeface="HelveticaNeue-Medium"/>
              </a:rPr>
              <a:t>Обеспечениесредствамииндивидуальнойзащитымедицинских </a:t>
            </a:r>
            <a:r>
              <a:rPr sz="1400" spc="-375" dirty="0">
                <a:solidFill>
                  <a:srgbClr val="005E82"/>
                </a:solidFill>
                <a:latin typeface="HelveticaNeue-Medium"/>
                <a:cs typeface="HelveticaNeue-Medium"/>
              </a:rPr>
              <a:t> </a:t>
            </a:r>
            <a:r>
              <a:rPr sz="1400" dirty="0">
                <a:solidFill>
                  <a:srgbClr val="005E82"/>
                </a:solidFill>
                <a:latin typeface="HelveticaNeue-Medium"/>
                <a:cs typeface="HelveticaNeue-Medium"/>
              </a:rPr>
              <a:t>организаций РФ (медицинские организации Республики </a:t>
            </a:r>
            <a:r>
              <a:rPr sz="1400" spc="5" dirty="0">
                <a:solidFill>
                  <a:srgbClr val="005E82"/>
                </a:solidFill>
                <a:latin typeface="HelveticaNeue-Medium"/>
                <a:cs typeface="HelveticaNeue-Medium"/>
              </a:rPr>
              <a:t> </a:t>
            </a:r>
            <a:r>
              <a:rPr sz="1400" dirty="0">
                <a:solidFill>
                  <a:srgbClr val="005E82"/>
                </a:solidFill>
                <a:latin typeface="HelveticaNeue-Medium"/>
                <a:cs typeface="HelveticaNeue-Medium"/>
              </a:rPr>
              <a:t>Дагестан, республики Адыгея, Отделение СМП Надеждинской </a:t>
            </a:r>
            <a:r>
              <a:rPr sz="1400" spc="-375" dirty="0">
                <a:solidFill>
                  <a:srgbClr val="005E82"/>
                </a:solidFill>
                <a:latin typeface="HelveticaNeue-Medium"/>
                <a:cs typeface="HelveticaNeue-Medium"/>
              </a:rPr>
              <a:t> </a:t>
            </a:r>
            <a:r>
              <a:rPr sz="1400" dirty="0">
                <a:solidFill>
                  <a:srgbClr val="005E82"/>
                </a:solidFill>
                <a:latin typeface="HelveticaNeue-Medium"/>
                <a:cs typeface="HelveticaNeue-Medium"/>
              </a:rPr>
              <a:t>ЦРБ</a:t>
            </a:r>
            <a:r>
              <a:rPr sz="1400" spc="-215" dirty="0">
                <a:solidFill>
                  <a:srgbClr val="005E82"/>
                </a:solidFill>
                <a:latin typeface="HelveticaNeue-Medium"/>
                <a:cs typeface="HelveticaNeue-Medium"/>
              </a:rPr>
              <a:t> </a:t>
            </a:r>
            <a:r>
              <a:rPr sz="1400" dirty="0">
                <a:solidFill>
                  <a:srgbClr val="005E82"/>
                </a:solidFill>
                <a:latin typeface="HelveticaNeue-Medium"/>
                <a:cs typeface="HelveticaNeue-Medium"/>
              </a:rPr>
              <a:t>Приморского</a:t>
            </a:r>
            <a:r>
              <a:rPr sz="1400" spc="-215" dirty="0">
                <a:solidFill>
                  <a:srgbClr val="005E82"/>
                </a:solidFill>
                <a:latin typeface="HelveticaNeue-Medium"/>
                <a:cs typeface="HelveticaNeue-Medium"/>
              </a:rPr>
              <a:t> </a:t>
            </a:r>
            <a:r>
              <a:rPr sz="1400" dirty="0">
                <a:solidFill>
                  <a:srgbClr val="005E82"/>
                </a:solidFill>
                <a:latin typeface="HelveticaNeue-Medium"/>
                <a:cs typeface="HelveticaNeue-Medium"/>
              </a:rPr>
              <a:t>края,</a:t>
            </a:r>
            <a:r>
              <a:rPr sz="1400" spc="-215" dirty="0">
                <a:solidFill>
                  <a:srgbClr val="005E82"/>
                </a:solidFill>
                <a:latin typeface="HelveticaNeue-Medium"/>
                <a:cs typeface="HelveticaNeue-Medium"/>
              </a:rPr>
              <a:t> </a:t>
            </a:r>
            <a:r>
              <a:rPr sz="1400" dirty="0">
                <a:solidFill>
                  <a:srgbClr val="005E82"/>
                </a:solidFill>
                <a:latin typeface="HelveticaNeue-Medium"/>
                <a:cs typeface="HelveticaNeue-Medium"/>
              </a:rPr>
              <a:t>Сыктывкарская</a:t>
            </a:r>
            <a:r>
              <a:rPr sz="1400" spc="-215" dirty="0">
                <a:solidFill>
                  <a:srgbClr val="005E82"/>
                </a:solidFill>
                <a:latin typeface="HelveticaNeue-Medium"/>
                <a:cs typeface="HelveticaNeue-Medium"/>
              </a:rPr>
              <a:t> </a:t>
            </a:r>
            <a:r>
              <a:rPr sz="1400" dirty="0">
                <a:solidFill>
                  <a:srgbClr val="005E82"/>
                </a:solidFill>
                <a:latin typeface="HelveticaNeue-Medium"/>
                <a:cs typeface="HelveticaNeue-Medium"/>
              </a:rPr>
              <a:t>станция</a:t>
            </a:r>
            <a:r>
              <a:rPr sz="1400" spc="-215" dirty="0">
                <a:solidFill>
                  <a:srgbClr val="005E82"/>
                </a:solidFill>
                <a:latin typeface="HelveticaNeue-Medium"/>
                <a:cs typeface="HelveticaNeue-Medium"/>
              </a:rPr>
              <a:t> </a:t>
            </a:r>
            <a:r>
              <a:rPr sz="1400" dirty="0">
                <a:solidFill>
                  <a:srgbClr val="005E82"/>
                </a:solidFill>
                <a:latin typeface="HelveticaNeue-Medium"/>
                <a:cs typeface="HelveticaNeue-Medium"/>
              </a:rPr>
              <a:t>скорой</a:t>
            </a:r>
            <a:r>
              <a:rPr sz="1400" spc="-215" dirty="0">
                <a:solidFill>
                  <a:srgbClr val="005E82"/>
                </a:solidFill>
                <a:latin typeface="HelveticaNeue-Medium"/>
                <a:cs typeface="HelveticaNeue-Medium"/>
              </a:rPr>
              <a:t> </a:t>
            </a:r>
            <a:r>
              <a:rPr sz="1400" dirty="0">
                <a:solidFill>
                  <a:srgbClr val="005E82"/>
                </a:solidFill>
                <a:latin typeface="HelveticaNeue-Medium"/>
                <a:cs typeface="HelveticaNeue-Medium"/>
              </a:rPr>
              <a:t>помощи,  Медицинский центр «Медицинский эксперт», г. Донской, </a:t>
            </a:r>
            <a:r>
              <a:rPr sz="1400" spc="5" dirty="0">
                <a:solidFill>
                  <a:srgbClr val="005E82"/>
                </a:solidFill>
                <a:latin typeface="HelveticaNeue-Medium"/>
                <a:cs typeface="HelveticaNeue-Medium"/>
              </a:rPr>
              <a:t> </a:t>
            </a:r>
            <a:r>
              <a:rPr sz="1400" dirty="0">
                <a:solidFill>
                  <a:srgbClr val="005E82"/>
                </a:solidFill>
                <a:latin typeface="HelveticaNeue-Medium"/>
                <a:cs typeface="HelveticaNeue-Medium"/>
              </a:rPr>
              <a:t>Тульская область, ГБУЗ МО СГКЦД, г. Серпухов, ГБУЗ МО </a:t>
            </a:r>
            <a:r>
              <a:rPr sz="1400" spc="5" dirty="0">
                <a:solidFill>
                  <a:srgbClr val="005E82"/>
                </a:solidFill>
                <a:latin typeface="HelveticaNeue-Medium"/>
                <a:cs typeface="HelveticaNeue-Medium"/>
              </a:rPr>
              <a:t> </a:t>
            </a:r>
            <a:r>
              <a:rPr sz="1400" dirty="0">
                <a:solidFill>
                  <a:srgbClr val="005E82"/>
                </a:solidFill>
                <a:latin typeface="HelveticaNeue-Medium"/>
                <a:cs typeface="HelveticaNeue-Medium"/>
              </a:rPr>
              <a:t>МОССМП</a:t>
            </a:r>
            <a:r>
              <a:rPr sz="1400" spc="-25" dirty="0">
                <a:solidFill>
                  <a:srgbClr val="005E82"/>
                </a:solidFill>
                <a:latin typeface="HelveticaNeue-Medium"/>
                <a:cs typeface="HelveticaNeue-Medium"/>
              </a:rPr>
              <a:t> </a:t>
            </a:r>
            <a:r>
              <a:rPr sz="1400" dirty="0">
                <a:solidFill>
                  <a:srgbClr val="005E82"/>
                </a:solidFill>
                <a:latin typeface="HelveticaNeue-Medium"/>
                <a:cs typeface="HelveticaNeue-Medium"/>
              </a:rPr>
              <a:t>г.</a:t>
            </a:r>
            <a:r>
              <a:rPr sz="1400" spc="-20" dirty="0">
                <a:solidFill>
                  <a:srgbClr val="005E82"/>
                </a:solidFill>
                <a:latin typeface="HelveticaNeue-Medium"/>
                <a:cs typeface="HelveticaNeue-Medium"/>
              </a:rPr>
              <a:t> </a:t>
            </a:r>
            <a:r>
              <a:rPr sz="1400" dirty="0">
                <a:solidFill>
                  <a:srgbClr val="005E82"/>
                </a:solidFill>
                <a:latin typeface="HelveticaNeue-Medium"/>
                <a:cs typeface="HelveticaNeue-Medium"/>
              </a:rPr>
              <a:t>Подольск,</a:t>
            </a:r>
            <a:r>
              <a:rPr sz="1400" spc="-20" dirty="0">
                <a:solidFill>
                  <a:srgbClr val="005E82"/>
                </a:solidFill>
                <a:latin typeface="HelveticaNeue-Medium"/>
                <a:cs typeface="HelveticaNeue-Medium"/>
              </a:rPr>
              <a:t> </a:t>
            </a:r>
            <a:r>
              <a:rPr sz="1400" dirty="0">
                <a:solidFill>
                  <a:srgbClr val="005E82"/>
                </a:solidFill>
                <a:latin typeface="HelveticaNeue-Medium"/>
                <a:cs typeface="HelveticaNeue-Medium"/>
              </a:rPr>
              <a:t>Фряновская</a:t>
            </a:r>
            <a:r>
              <a:rPr sz="1400" spc="-25" dirty="0">
                <a:solidFill>
                  <a:srgbClr val="005E82"/>
                </a:solidFill>
                <a:latin typeface="HelveticaNeue-Medium"/>
                <a:cs typeface="HelveticaNeue-Medium"/>
              </a:rPr>
              <a:t> </a:t>
            </a:r>
            <a:r>
              <a:rPr sz="1400" dirty="0">
                <a:solidFill>
                  <a:srgbClr val="005E82"/>
                </a:solidFill>
                <a:latin typeface="HelveticaNeue-Medium"/>
                <a:cs typeface="HelveticaNeue-Medium"/>
              </a:rPr>
              <a:t>больница,</a:t>
            </a:r>
            <a:r>
              <a:rPr sz="1400" spc="-20" dirty="0">
                <a:solidFill>
                  <a:srgbClr val="005E82"/>
                </a:solidFill>
                <a:latin typeface="HelveticaNeue-Medium"/>
                <a:cs typeface="HelveticaNeue-Medium"/>
              </a:rPr>
              <a:t> </a:t>
            </a:r>
            <a:r>
              <a:rPr sz="1400" dirty="0">
                <a:solidFill>
                  <a:srgbClr val="005E82"/>
                </a:solidFill>
                <a:latin typeface="HelveticaNeue-Medium"/>
                <a:cs typeface="HelveticaNeue-Medium"/>
              </a:rPr>
              <a:t>посёлок</a:t>
            </a:r>
            <a:r>
              <a:rPr sz="1400" spc="-20" dirty="0">
                <a:solidFill>
                  <a:srgbClr val="005E82"/>
                </a:solidFill>
                <a:latin typeface="HelveticaNeue-Medium"/>
                <a:cs typeface="HelveticaNeue-Medium"/>
              </a:rPr>
              <a:t> </a:t>
            </a:r>
            <a:r>
              <a:rPr sz="1400" dirty="0">
                <a:solidFill>
                  <a:srgbClr val="005E82"/>
                </a:solidFill>
                <a:latin typeface="HelveticaNeue-Medium"/>
                <a:cs typeface="HelveticaNeue-Medium"/>
              </a:rPr>
              <a:t>Фряново </a:t>
            </a:r>
            <a:r>
              <a:rPr sz="1400" spc="-375" dirty="0">
                <a:solidFill>
                  <a:srgbClr val="005E82"/>
                </a:solidFill>
                <a:latin typeface="HelveticaNeue-Medium"/>
                <a:cs typeface="HelveticaNeue-Medium"/>
              </a:rPr>
              <a:t> </a:t>
            </a:r>
            <a:r>
              <a:rPr sz="1400" dirty="0">
                <a:solidFill>
                  <a:srgbClr val="005E82"/>
                </a:solidFill>
                <a:latin typeface="HelveticaNeue-Medium"/>
                <a:cs typeface="HelveticaNeue-Medium"/>
              </a:rPr>
              <a:t>Щелковского</a:t>
            </a:r>
            <a:r>
              <a:rPr sz="1400" spc="-5" dirty="0">
                <a:solidFill>
                  <a:srgbClr val="005E82"/>
                </a:solidFill>
                <a:latin typeface="HelveticaNeue-Medium"/>
                <a:cs typeface="HelveticaNeue-Medium"/>
              </a:rPr>
              <a:t> </a:t>
            </a:r>
            <a:r>
              <a:rPr sz="1400" dirty="0">
                <a:solidFill>
                  <a:srgbClr val="005E82"/>
                </a:solidFill>
                <a:latin typeface="HelveticaNeue-Medium"/>
                <a:cs typeface="HelveticaNeue-Medium"/>
              </a:rPr>
              <a:t>района</a:t>
            </a:r>
            <a:r>
              <a:rPr sz="1400" spc="-5" dirty="0">
                <a:solidFill>
                  <a:srgbClr val="005E82"/>
                </a:solidFill>
                <a:latin typeface="HelveticaNeue-Medium"/>
                <a:cs typeface="HelveticaNeue-Medium"/>
              </a:rPr>
              <a:t> </a:t>
            </a:r>
            <a:r>
              <a:rPr sz="1400" dirty="0">
                <a:solidFill>
                  <a:srgbClr val="005E82"/>
                </a:solidFill>
                <a:latin typeface="HelveticaNeue-Medium"/>
                <a:cs typeface="HelveticaNeue-Medium"/>
              </a:rPr>
              <a:t>Московской области)</a:t>
            </a:r>
            <a:endParaRPr sz="1400">
              <a:latin typeface="HelveticaNeue-Medium"/>
              <a:cs typeface="HelveticaNeue-Medium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8650" y="3251200"/>
            <a:ext cx="933450" cy="315595"/>
          </a:xfrm>
          <a:prstGeom prst="rect">
            <a:avLst/>
          </a:prstGeom>
          <a:solidFill>
            <a:srgbClr val="3897BE"/>
          </a:solidFill>
        </p:spPr>
        <p:txBody>
          <a:bodyPr vert="horz" wrap="square" lIns="0" tIns="41910" rIns="0" bIns="0" rtlCol="0">
            <a:spAutoFit/>
          </a:bodyPr>
          <a:lstStyle/>
          <a:p>
            <a:pPr marL="69850">
              <a:lnSpc>
                <a:spcPct val="100000"/>
              </a:lnSpc>
              <a:spcBef>
                <a:spcPts val="330"/>
              </a:spcBef>
            </a:pPr>
            <a:r>
              <a:rPr sz="1400" dirty="0">
                <a:solidFill>
                  <a:srgbClr val="FFFFFF"/>
                </a:solidFill>
                <a:latin typeface="HelveticaNeue-Medium"/>
                <a:cs typeface="HelveticaNeue-Medium"/>
              </a:rPr>
              <a:t>Проекты:</a:t>
            </a:r>
            <a:endParaRPr sz="1400">
              <a:latin typeface="HelveticaNeue-Medium"/>
              <a:cs typeface="HelveticaNeue-Medium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28650" y="5283200"/>
            <a:ext cx="1238250" cy="315595"/>
          </a:xfrm>
          <a:prstGeom prst="rect">
            <a:avLst/>
          </a:prstGeom>
          <a:solidFill>
            <a:srgbClr val="3897BE"/>
          </a:solidFill>
        </p:spPr>
        <p:txBody>
          <a:bodyPr vert="horz" wrap="square" lIns="0" tIns="41910" rIns="0" bIns="0" rtlCol="0">
            <a:spAutoFit/>
          </a:bodyPr>
          <a:lstStyle/>
          <a:p>
            <a:pPr marL="69850">
              <a:lnSpc>
                <a:spcPct val="100000"/>
              </a:lnSpc>
              <a:spcBef>
                <a:spcPts val="330"/>
              </a:spcBef>
            </a:pPr>
            <a:r>
              <a:rPr sz="1400" dirty="0">
                <a:solidFill>
                  <a:srgbClr val="FFFFFF"/>
                </a:solidFill>
                <a:latin typeface="HelveticaNeue-Medium"/>
                <a:cs typeface="HelveticaNeue-Medium"/>
              </a:rPr>
              <a:t>Результаты:</a:t>
            </a:r>
            <a:endParaRPr sz="1400">
              <a:latin typeface="HelveticaNeue-Medium"/>
              <a:cs typeface="HelveticaNeue-Medium"/>
            </a:endParaRPr>
          </a:p>
        </p:txBody>
      </p:sp>
      <p:sp>
        <p:nvSpPr>
          <p:cNvPr id="17" name="object 2">
            <a:extLst>
              <a:ext uri="{FF2B5EF4-FFF2-40B4-BE49-F238E27FC236}">
                <a16:creationId xmlns:a16="http://schemas.microsoft.com/office/drawing/2014/main" id="{94770078-EB95-6843-A219-0E263218A680}"/>
              </a:ext>
            </a:extLst>
          </p:cNvPr>
          <p:cNvSpPr txBox="1"/>
          <p:nvPr/>
        </p:nvSpPr>
        <p:spPr>
          <a:xfrm>
            <a:off x="8467508" y="8875048"/>
            <a:ext cx="3914775" cy="23724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795780" algn="l"/>
                <a:tab pos="2181860" algn="l"/>
                <a:tab pos="2393315" algn="l"/>
              </a:tabLst>
            </a:pPr>
            <a:r>
              <a:rPr sz="145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#</a:t>
            </a:r>
            <a:r>
              <a:rPr sz="1450" dirty="0" err="1">
                <a:solidFill>
                  <a:srgbClr val="005E82"/>
                </a:solidFill>
                <a:latin typeface="HelveticaNeueCyr-Medium"/>
                <a:cs typeface="HelveticaNeueCyr-Medium"/>
              </a:rPr>
              <a:t>ВБлагодарность</a:t>
            </a:r>
            <a:r>
              <a:rPr lang="en-US" sz="145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   </a:t>
            </a:r>
            <a:r>
              <a:rPr lang="en-US" sz="1450" dirty="0">
                <a:solidFill>
                  <a:srgbClr val="005E82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–</a:t>
            </a:r>
            <a:r>
              <a:rPr lang="en-US" sz="1450" dirty="0">
                <a:solidFill>
                  <a:srgbClr val="005E82"/>
                </a:solidFill>
                <a:uFill>
                  <a:solidFill>
                    <a:srgbClr val="005E82"/>
                  </a:solidFill>
                </a:u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––</a:t>
            </a:r>
            <a:r>
              <a:rPr sz="1450" dirty="0">
                <a:solidFill>
                  <a:srgbClr val="005E82"/>
                </a:solidFill>
                <a:latin typeface="Times New Roman"/>
                <a:cs typeface="Times New Roman"/>
              </a:rPr>
              <a:t>	</a:t>
            </a:r>
            <a:r>
              <a:rPr sz="1450" b="1" spc="5" dirty="0">
                <a:solidFill>
                  <a:srgbClr val="005E82"/>
                </a:solidFill>
                <a:latin typeface="HelveticaNeueCyr"/>
                <a:cs typeface="HelveticaNeueCyr"/>
              </a:rPr>
              <a:t>vblagodarnost.ru</a:t>
            </a:r>
            <a:endParaRPr sz="1450" dirty="0">
              <a:latin typeface="HelveticaNeueCyr"/>
              <a:cs typeface="HelveticaNeueCyr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bubble chart&#10;&#10;Description automatically generated">
            <a:extLst>
              <a:ext uri="{FF2B5EF4-FFF2-40B4-BE49-F238E27FC236}">
                <a16:creationId xmlns:a16="http://schemas.microsoft.com/office/drawing/2014/main" id="{476167CA-091E-BD49-ACD4-FB86E60BE8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992100" cy="975360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1067" y="544314"/>
            <a:ext cx="4667885" cy="800100"/>
          </a:xfrm>
          <a:prstGeom prst="rect">
            <a:avLst/>
          </a:prstGeom>
          <a:solidFill>
            <a:srgbClr val="ED1C24"/>
          </a:solidFill>
        </p:spPr>
        <p:txBody>
          <a:bodyPr vert="horz" wrap="square" lIns="0" tIns="0" rIns="0" bIns="0" rtlCol="0">
            <a:spAutoFit/>
          </a:bodyPr>
          <a:lstStyle/>
          <a:p>
            <a:pPr marL="143510">
              <a:lnSpc>
                <a:spcPts val="5890"/>
              </a:lnSpc>
            </a:pPr>
            <a:r>
              <a:rPr spc="10" dirty="0"/>
              <a:t>Финансовый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1067" y="1433314"/>
            <a:ext cx="4818380" cy="800100"/>
          </a:xfrm>
          <a:prstGeom prst="rect">
            <a:avLst/>
          </a:prstGeom>
          <a:solidFill>
            <a:srgbClr val="ED1C24"/>
          </a:solidFill>
        </p:spPr>
        <p:txBody>
          <a:bodyPr vert="horz" wrap="square" lIns="0" tIns="0" rIns="0" bIns="0" rtlCol="0">
            <a:spAutoFit/>
          </a:bodyPr>
          <a:lstStyle/>
          <a:p>
            <a:pPr marL="143510">
              <a:lnSpc>
                <a:spcPts val="5890"/>
              </a:lnSpc>
            </a:pPr>
            <a:r>
              <a:rPr sz="5650" spc="-2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отчет</a:t>
            </a:r>
            <a:r>
              <a:rPr sz="5650" spc="-45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 </a:t>
            </a:r>
            <a:r>
              <a:rPr sz="5650" spc="5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фонда.</a:t>
            </a:r>
            <a:endParaRPr sz="5650">
              <a:latin typeface="HelveticaNeueCyr-Medium"/>
              <a:cs typeface="HelveticaNeueCyr-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1067" y="2322314"/>
            <a:ext cx="3173095" cy="800100"/>
          </a:xfrm>
          <a:prstGeom prst="rect">
            <a:avLst/>
          </a:prstGeom>
          <a:solidFill>
            <a:srgbClr val="ED1C24"/>
          </a:solidFill>
        </p:spPr>
        <p:txBody>
          <a:bodyPr vert="horz" wrap="square" lIns="0" tIns="0" rIns="0" bIns="0" rtlCol="0">
            <a:spAutoFit/>
          </a:bodyPr>
          <a:lstStyle/>
          <a:p>
            <a:pPr marL="143510">
              <a:lnSpc>
                <a:spcPts val="5885"/>
              </a:lnSpc>
            </a:pPr>
            <a:r>
              <a:rPr sz="5650" spc="-25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Доходы.</a:t>
            </a:r>
            <a:endParaRPr sz="5650">
              <a:latin typeface="HelveticaNeueCyr-Medium"/>
              <a:cs typeface="HelveticaNeueCyr-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2300" y="3752023"/>
            <a:ext cx="7882255" cy="4610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5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1.</a:t>
            </a:r>
            <a:r>
              <a:rPr sz="2850" spc="-125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</a:t>
            </a:r>
            <a:r>
              <a:rPr sz="285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Поступления </a:t>
            </a:r>
            <a:r>
              <a:rPr sz="2850" spc="-1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средств</a:t>
            </a:r>
            <a:r>
              <a:rPr sz="2850" spc="-5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</a:t>
            </a:r>
            <a:r>
              <a:rPr sz="2850" spc="-15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от</a:t>
            </a:r>
            <a:r>
              <a:rPr sz="285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физических</a:t>
            </a:r>
            <a:r>
              <a:rPr sz="2850" spc="-5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</a:t>
            </a:r>
            <a:r>
              <a:rPr sz="285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лиц –</a:t>
            </a:r>
            <a:endParaRPr sz="2850" dirty="0">
              <a:latin typeface="HelveticaNeueCyr-Medium"/>
              <a:cs typeface="HelveticaNeueCyr-Medi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255000" y="3763492"/>
            <a:ext cx="2824480" cy="531495"/>
          </a:xfrm>
          <a:prstGeom prst="rect">
            <a:avLst/>
          </a:prstGeom>
          <a:solidFill>
            <a:srgbClr val="3897BE"/>
          </a:solidFill>
        </p:spPr>
        <p:txBody>
          <a:bodyPr vert="horz" wrap="square" lIns="0" tIns="1905" rIns="0" bIns="0" rtlCol="0">
            <a:spAutoFit/>
          </a:bodyPr>
          <a:lstStyle/>
          <a:p>
            <a:pPr marL="74295">
              <a:lnSpc>
                <a:spcPct val="100000"/>
              </a:lnSpc>
              <a:spcBef>
                <a:spcPts val="15"/>
              </a:spcBef>
            </a:pPr>
            <a:r>
              <a:rPr sz="285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904</a:t>
            </a:r>
            <a:r>
              <a:rPr sz="2850" spc="-2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 </a:t>
            </a:r>
            <a:r>
              <a:rPr sz="285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666,00</a:t>
            </a:r>
            <a:r>
              <a:rPr sz="2850" spc="-15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 </a:t>
            </a:r>
            <a:r>
              <a:rPr sz="2850" spc="-1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руб.</a:t>
            </a:r>
            <a:endParaRPr sz="2850" dirty="0">
              <a:latin typeface="HelveticaNeueCyr-Medium"/>
              <a:cs typeface="HelveticaNeueCyr-Medium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2300" y="4392272"/>
            <a:ext cx="8124825" cy="4610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5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2.</a:t>
            </a:r>
            <a:r>
              <a:rPr sz="2850" spc="-125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</a:t>
            </a:r>
            <a:r>
              <a:rPr sz="285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Поступления </a:t>
            </a:r>
            <a:r>
              <a:rPr sz="2850" spc="-1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средств</a:t>
            </a:r>
            <a:r>
              <a:rPr sz="285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</a:t>
            </a:r>
            <a:r>
              <a:rPr sz="2850" spc="-15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от</a:t>
            </a:r>
            <a:r>
              <a:rPr sz="2850" spc="-5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</a:t>
            </a:r>
            <a:r>
              <a:rPr sz="285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юридических лиц –</a:t>
            </a:r>
            <a:endParaRPr sz="2850" dirty="0">
              <a:latin typeface="HelveticaNeueCyr-Medium"/>
              <a:cs typeface="HelveticaNeueCyr-Medium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81365" y="4393349"/>
            <a:ext cx="2824480" cy="531495"/>
          </a:xfrm>
          <a:prstGeom prst="rect">
            <a:avLst/>
          </a:prstGeom>
          <a:solidFill>
            <a:srgbClr val="3897BE"/>
          </a:solidFill>
        </p:spPr>
        <p:txBody>
          <a:bodyPr vert="horz" wrap="square" lIns="0" tIns="1206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95"/>
              </a:spcBef>
              <a:tabLst>
                <a:tab pos="695325" algn="l"/>
              </a:tabLst>
            </a:pPr>
            <a:r>
              <a:rPr sz="285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99	191,81</a:t>
            </a:r>
            <a:r>
              <a:rPr sz="2850" spc="-3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 </a:t>
            </a:r>
            <a:r>
              <a:rPr sz="2850" spc="-1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руб.</a:t>
            </a:r>
            <a:endParaRPr sz="2850">
              <a:latin typeface="HelveticaNeueCyr-Medium"/>
              <a:cs typeface="HelveticaNeueCyr-Medium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2300" y="4949452"/>
            <a:ext cx="11764645" cy="4610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5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3.</a:t>
            </a:r>
            <a:r>
              <a:rPr sz="2850" spc="-114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</a:t>
            </a:r>
            <a:r>
              <a:rPr sz="285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Поступления</a:t>
            </a:r>
            <a:r>
              <a:rPr sz="2850" spc="5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</a:t>
            </a:r>
            <a:r>
              <a:rPr sz="2850" spc="-1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средств</a:t>
            </a:r>
            <a:r>
              <a:rPr sz="2850" spc="5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</a:t>
            </a:r>
            <a:r>
              <a:rPr sz="2850" spc="-15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от</a:t>
            </a:r>
            <a:r>
              <a:rPr sz="2850" spc="5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</a:t>
            </a:r>
            <a:r>
              <a:rPr sz="285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юридических</a:t>
            </a:r>
            <a:r>
              <a:rPr sz="2850" spc="1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</a:t>
            </a:r>
            <a:r>
              <a:rPr sz="285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лиц</a:t>
            </a:r>
            <a:r>
              <a:rPr sz="2850" spc="5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</a:t>
            </a:r>
            <a:r>
              <a:rPr sz="285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в</a:t>
            </a:r>
            <a:r>
              <a:rPr sz="2850" spc="5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</a:t>
            </a:r>
            <a:r>
              <a:rPr sz="285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натуральной</a:t>
            </a:r>
            <a:r>
              <a:rPr sz="2850" spc="5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</a:t>
            </a:r>
            <a:r>
              <a:rPr sz="285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форме</a:t>
            </a:r>
            <a:endParaRPr sz="2850">
              <a:latin typeface="HelveticaNeueCyr-Medium"/>
              <a:cs typeface="HelveticaNeueCyr-Medium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10802" y="5467818"/>
            <a:ext cx="207010" cy="4610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5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–</a:t>
            </a:r>
            <a:endParaRPr sz="2850">
              <a:latin typeface="HelveticaNeueCyr-Medium"/>
              <a:cs typeface="HelveticaNeueCyr-Medium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75867" y="5474880"/>
            <a:ext cx="3148330" cy="531495"/>
          </a:xfrm>
          <a:prstGeom prst="rect">
            <a:avLst/>
          </a:prstGeom>
          <a:solidFill>
            <a:srgbClr val="3897BE"/>
          </a:solidFill>
        </p:spPr>
        <p:txBody>
          <a:bodyPr vert="horz" wrap="square" lIns="0" tIns="6350" rIns="0" bIns="0" rtlCol="0">
            <a:spAutoFit/>
          </a:bodyPr>
          <a:lstStyle/>
          <a:p>
            <a:pPr marL="130175">
              <a:lnSpc>
                <a:spcPct val="100000"/>
              </a:lnSpc>
              <a:spcBef>
                <a:spcPts val="50"/>
              </a:spcBef>
            </a:pPr>
            <a:r>
              <a:rPr sz="285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7</a:t>
            </a:r>
            <a:r>
              <a:rPr sz="2850" spc="-15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 </a:t>
            </a:r>
            <a:r>
              <a:rPr sz="285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575</a:t>
            </a:r>
            <a:r>
              <a:rPr sz="2850" spc="-15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 </a:t>
            </a:r>
            <a:r>
              <a:rPr sz="285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400,00</a:t>
            </a:r>
            <a:r>
              <a:rPr sz="2850" spc="-10" dirty="0">
                <a:solidFill>
                  <a:srgbClr val="FFFFFF"/>
                </a:solidFill>
                <a:latin typeface="HelveticaNeueCyr-Medium"/>
                <a:cs typeface="HelveticaNeueCyr-Medium"/>
              </a:rPr>
              <a:t> руб.</a:t>
            </a:r>
            <a:endParaRPr sz="2850">
              <a:latin typeface="HelveticaNeueCyr-Medium"/>
              <a:cs typeface="HelveticaNeueCyr-Medium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10958" y="5986042"/>
            <a:ext cx="9822815" cy="3054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800" spc="2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(Ооо</a:t>
            </a:r>
            <a:r>
              <a:rPr sz="1800" spc="15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</a:t>
            </a:r>
            <a:r>
              <a:rPr sz="1800" spc="1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«пума-рус»</a:t>
            </a:r>
            <a:r>
              <a:rPr sz="1800" spc="15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договор пожертвования</a:t>
            </a:r>
            <a:r>
              <a:rPr sz="1800" spc="2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№2212</a:t>
            </a:r>
            <a:r>
              <a:rPr sz="1800" spc="15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</a:t>
            </a:r>
            <a:r>
              <a:rPr sz="1800" spc="5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от</a:t>
            </a:r>
            <a:r>
              <a:rPr sz="1800" spc="15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</a:t>
            </a:r>
            <a:r>
              <a:rPr sz="180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22.12.2020г.,</a:t>
            </a:r>
            <a:r>
              <a:rPr sz="1800" spc="15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Костюмы</a:t>
            </a:r>
            <a:r>
              <a:rPr sz="1800" spc="2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</a:t>
            </a:r>
            <a:r>
              <a:rPr sz="1800" spc="15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спортивные)</a:t>
            </a:r>
            <a:endParaRPr sz="1800">
              <a:latin typeface="HelveticaNeueCyr-Medium"/>
              <a:cs typeface="HelveticaNeueCyr-Medium"/>
            </a:endParaRPr>
          </a:p>
        </p:txBody>
      </p:sp>
      <p:sp>
        <p:nvSpPr>
          <p:cNvPr id="15" name="object 2">
            <a:extLst>
              <a:ext uri="{FF2B5EF4-FFF2-40B4-BE49-F238E27FC236}">
                <a16:creationId xmlns:a16="http://schemas.microsoft.com/office/drawing/2014/main" id="{954A8B5C-1D60-D443-A968-64D8855D6BC4}"/>
              </a:ext>
            </a:extLst>
          </p:cNvPr>
          <p:cNvSpPr txBox="1"/>
          <p:nvPr/>
        </p:nvSpPr>
        <p:spPr>
          <a:xfrm>
            <a:off x="8467508" y="8875048"/>
            <a:ext cx="3914775" cy="23724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795780" algn="l"/>
                <a:tab pos="2181860" algn="l"/>
                <a:tab pos="2393315" algn="l"/>
              </a:tabLst>
            </a:pPr>
            <a:r>
              <a:rPr sz="145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#</a:t>
            </a:r>
            <a:r>
              <a:rPr sz="1450" dirty="0" err="1">
                <a:solidFill>
                  <a:srgbClr val="005E82"/>
                </a:solidFill>
                <a:latin typeface="HelveticaNeueCyr-Medium"/>
                <a:cs typeface="HelveticaNeueCyr-Medium"/>
              </a:rPr>
              <a:t>ВБлагодарность</a:t>
            </a:r>
            <a:r>
              <a:rPr lang="en-US" sz="1450" dirty="0">
                <a:solidFill>
                  <a:srgbClr val="005E82"/>
                </a:solidFill>
                <a:latin typeface="HelveticaNeueCyr-Medium"/>
                <a:cs typeface="HelveticaNeueCyr-Medium"/>
              </a:rPr>
              <a:t>    </a:t>
            </a:r>
            <a:r>
              <a:rPr lang="en-US" sz="1450" dirty="0">
                <a:solidFill>
                  <a:srgbClr val="005E82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–</a:t>
            </a:r>
            <a:r>
              <a:rPr lang="en-US" sz="1450" dirty="0">
                <a:solidFill>
                  <a:srgbClr val="005E82"/>
                </a:solidFill>
                <a:uFill>
                  <a:solidFill>
                    <a:srgbClr val="005E82"/>
                  </a:solidFill>
                </a:u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––</a:t>
            </a:r>
            <a:r>
              <a:rPr sz="1450" dirty="0">
                <a:solidFill>
                  <a:srgbClr val="005E82"/>
                </a:solidFill>
                <a:latin typeface="Times New Roman"/>
                <a:cs typeface="Times New Roman"/>
              </a:rPr>
              <a:t>	</a:t>
            </a:r>
            <a:r>
              <a:rPr sz="1450" b="1" spc="5" dirty="0">
                <a:solidFill>
                  <a:srgbClr val="005E82"/>
                </a:solidFill>
                <a:latin typeface="HelveticaNeueCyr"/>
                <a:cs typeface="HelveticaNeueCyr"/>
              </a:rPr>
              <a:t>vblagodarnost.ru</a:t>
            </a:r>
            <a:endParaRPr sz="1450" dirty="0">
              <a:latin typeface="HelveticaNeueCyr"/>
              <a:cs typeface="HelveticaNeueCy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</TotalTime>
  <Words>1263</Words>
  <Application>Microsoft Macintosh PowerPoint</Application>
  <PresentationFormat>Произвольный</PresentationFormat>
  <Paragraphs>134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Calibri</vt:lpstr>
      <vt:lpstr>Helvetica Neue</vt:lpstr>
      <vt:lpstr>Helvetica Neue Light</vt:lpstr>
      <vt:lpstr>Helvetica Neue Medium</vt:lpstr>
      <vt:lpstr>HelveticaNeue-Medium</vt:lpstr>
      <vt:lpstr>HelveticaNeueCyr</vt:lpstr>
      <vt:lpstr>HelveticaNeueCyr-Medium</vt:lpstr>
      <vt:lpstr>Times New Roman</vt:lpstr>
      <vt:lpstr>Office Theme</vt:lpstr>
      <vt:lpstr>Благотворительный</vt:lpstr>
      <vt:lpstr>О фонде</vt:lpstr>
      <vt:lpstr>Учредители</vt:lpstr>
      <vt:lpstr>Презентация PowerPoint</vt:lpstr>
      <vt:lpstr>Презентация PowerPoint</vt:lpstr>
      <vt:lpstr>Презентация PowerPoint</vt:lpstr>
      <vt:lpstr>Помощь медицинским</vt:lpstr>
      <vt:lpstr>Помощь медицинским работникам и</vt:lpstr>
      <vt:lpstr>Финансовый</vt:lpstr>
      <vt:lpstr>Финансовый</vt:lpstr>
      <vt:lpstr>Финансовый отчет фонда.</vt:lpstr>
      <vt:lpstr>Финансовый отчет фонда.</vt:lpstr>
      <vt:lpstr>Финансовый отчет фонда.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Благотворительный</dc:title>
  <cp:lastModifiedBy>Microsoft Office User</cp:lastModifiedBy>
  <cp:revision>4</cp:revision>
  <dcterms:created xsi:type="dcterms:W3CDTF">2021-12-07T21:49:02Z</dcterms:created>
  <dcterms:modified xsi:type="dcterms:W3CDTF">2022-05-20T09:38:05Z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2021-12-08T00:00:00Z</vt:filetime>
  </property>
  <property fmtid="{D5CDD505-2E9C-101B-9397-08002B2CF9AE}" pid="3" name="Creator">
    <vt:lpwstr>Adobe InDesign 15.0 (Macintosh)</vt:lpwstr>
  </property>
  <property fmtid="{D5CDD505-2E9C-101B-9397-08002B2CF9AE}" pid="4" name="LastSaved">
    <vt:filetime>2021-12-07T00:00:00Z</vt:filetime>
  </property>
</Properties>
</file>